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68" r:id="rId3"/>
    <p:sldId id="258" r:id="rId4"/>
    <p:sldId id="259" r:id="rId5"/>
    <p:sldId id="272" r:id="rId6"/>
    <p:sldId id="257" r:id="rId7"/>
    <p:sldId id="274" r:id="rId8"/>
    <p:sldId id="273" r:id="rId9"/>
    <p:sldId id="263" r:id="rId10"/>
    <p:sldId id="267" r:id="rId11"/>
    <p:sldId id="265" r:id="rId12"/>
    <p:sldId id="266" r:id="rId13"/>
    <p:sldId id="261" r:id="rId14"/>
    <p:sldId id="260" r:id="rId15"/>
    <p:sldId id="275" r:id="rId16"/>
    <p:sldId id="264" r:id="rId17"/>
    <p:sldId id="269" r:id="rId18"/>
    <p:sldId id="271"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DM Sans Italics" panose="020B0604020202020204" charset="0"/>
      <p:regular r:id="rId25"/>
    </p:embeddedFont>
    <p:embeddedFont>
      <p:font typeface="Literata Bold" panose="020B0604020202020204" charset="0"/>
      <p:regular r:id="rId26"/>
    </p:embeddedFont>
    <p:embeddedFont>
      <p:font typeface="Now Bold" panose="020B0604020202020204" charset="0"/>
      <p:regular r:id="rId27"/>
    </p:embeddedFont>
    <p:embeddedFont>
      <p:font typeface="Segoe UI" panose="020B0502040204020203" pitchFamily="34" charset="0"/>
      <p:regular r:id="rId28"/>
      <p:bold r:id="rId29"/>
      <p:italic r:id="rId30"/>
      <p:boldItalic r:id="rId31"/>
    </p:embeddedFont>
    <p:embeddedFont>
      <p:font typeface="Segoe UI Black" panose="020B0A02040204020203" pitchFamily="34" charset="0"/>
      <p:bold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9933FF"/>
    <a:srgbClr val="33CCFF"/>
    <a:srgbClr val="CC00FF"/>
    <a:srgbClr val="FFFFFF"/>
    <a:srgbClr val="131313"/>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316"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A62315-4AF0-4077-B4D7-830312A4590F}" type="datetimeFigureOut">
              <a:rPr lang="en-US" smtClean="0"/>
              <a:t>5/13/2024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2B22F9-7FD9-4B99-99D1-DF23B5C373EF}" type="slidenum">
              <a:rPr lang="en-US" smtClean="0"/>
              <a:t>‹#›</a:t>
            </a:fld>
            <a:endParaRPr lang="en-US"/>
          </a:p>
        </p:txBody>
      </p:sp>
    </p:spTree>
    <p:extLst>
      <p:ext uri="{BB962C8B-B14F-4D97-AF65-F5344CB8AC3E}">
        <p14:creationId xmlns:p14="http://schemas.microsoft.com/office/powerpoint/2010/main" val="4025774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2B22F9-7FD9-4B99-99D1-DF23B5C373EF}" type="slidenum">
              <a:rPr lang="en-US" smtClean="0"/>
              <a:t>7</a:t>
            </a:fld>
            <a:endParaRPr lang="en-US"/>
          </a:p>
        </p:txBody>
      </p:sp>
    </p:spTree>
    <p:extLst>
      <p:ext uri="{BB962C8B-B14F-4D97-AF65-F5344CB8AC3E}">
        <p14:creationId xmlns:p14="http://schemas.microsoft.com/office/powerpoint/2010/main" val="692510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2.svg"/></Relationships>
</file>

<file path=ppt/slides/_rels/slide14.xml.rels><?xml version="1.0" encoding="UTF-8" standalone="yes"?>
<Relationships xmlns="http://schemas.openxmlformats.org/package/2006/relationships"><Relationship Id="rId8" Type="http://schemas.openxmlformats.org/officeDocument/2006/relationships/image" Target="../media/image34.svg"/><Relationship Id="rId13" Type="http://schemas.microsoft.com/office/2017/06/relationships/model3d" Target="../media/model3d1.glb"/><Relationship Id="rId3" Type="http://schemas.openxmlformats.org/officeDocument/2006/relationships/image" Target="../media/image10.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7.png"/><Relationship Id="rId5" Type="http://schemas.openxmlformats.org/officeDocument/2006/relationships/image" Target="../media/image5.svg"/><Relationship Id="rId15" Type="http://schemas.openxmlformats.org/officeDocument/2006/relationships/image" Target="../media/image39.png"/><Relationship Id="rId10" Type="http://schemas.openxmlformats.org/officeDocument/2006/relationships/image" Target="../media/image36.svg"/><Relationship Id="rId4" Type="http://schemas.openxmlformats.org/officeDocument/2006/relationships/image" Target="../media/image4.png"/><Relationship Id="rId9" Type="http://schemas.openxmlformats.org/officeDocument/2006/relationships/image" Target="../media/image35.png"/><Relationship Id="rId1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73c406eb-97e7-49a4-9f05-2e1f08613655/?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10.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image" Target="../media/image2.jpe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5.sv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4.png"/><Relationship Id="rId9" Type="http://schemas.openxmlformats.org/officeDocument/2006/relationships/image" Target="../media/image13.png"/><Relationship Id="rId14" Type="http://schemas.openxmlformats.org/officeDocument/2006/relationships/image" Target="../media/image18.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10.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image" Target="../media/image2.jpe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5.sv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4.png"/><Relationship Id="rId9" Type="http://schemas.openxmlformats.org/officeDocument/2006/relationships/image" Target="../media/image13.png"/><Relationship Id="rId1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2A2C96CA-F120-44ED-AD02-10EC4B77814F}"/>
              </a:ext>
            </a:extLst>
          </p:cNvPr>
          <p:cNvSpPr/>
          <p:nvPr/>
        </p:nvSpPr>
        <p:spPr>
          <a:xfrm>
            <a:off x="11764328" y="3283659"/>
            <a:ext cx="3800239" cy="3719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9CB30B0-CECA-417E-BAD2-720668DC6E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9716" y="2352608"/>
            <a:ext cx="4300446" cy="5733928"/>
          </a:xfrm>
          <a:prstGeom prst="rect">
            <a:avLst/>
          </a:prstGeom>
        </p:spPr>
      </p:pic>
      <p:sp>
        <p:nvSpPr>
          <p:cNvPr id="2" name="Freeform 2"/>
          <p:cNvSpPr/>
          <p:nvPr/>
        </p:nvSpPr>
        <p:spPr>
          <a:xfrm flipH="1" flipV="1">
            <a:off x="0" y="0"/>
            <a:ext cx="18288000" cy="10985561"/>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r>
              <a:rPr lang="en-US" dirty="0"/>
              <a:t>a</a:t>
            </a:r>
          </a:p>
        </p:txBody>
      </p:sp>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4"/>
            <a:stretch>
              <a:fillRect/>
            </a:stretch>
          </a:blipFill>
        </p:spPr>
      </p:sp>
      <p:sp>
        <p:nvSpPr>
          <p:cNvPr id="4" name="Freeform 4"/>
          <p:cNvSpPr/>
          <p:nvPr/>
        </p:nvSpPr>
        <p:spPr>
          <a:xfrm rot="2223819">
            <a:off x="10170791" y="-5715833"/>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4"/>
            <a:stretch>
              <a:fillRect/>
            </a:stretch>
          </a:blipFill>
        </p:spPr>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6" name="Freeform 6"/>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grpSp>
        <p:nvGrpSpPr>
          <p:cNvPr id="7" name="Group 7"/>
          <p:cNvGrpSpPr>
            <a:grpSpLocks noChangeAspect="1"/>
          </p:cNvGrpSpPr>
          <p:nvPr/>
        </p:nvGrpSpPr>
        <p:grpSpPr>
          <a:xfrm>
            <a:off x="11696160" y="3131245"/>
            <a:ext cx="4216521" cy="4024509"/>
            <a:chOff x="-366471" y="-11891"/>
            <a:chExt cx="15572971" cy="14863810"/>
          </a:xfrm>
        </p:grpSpPr>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48560" t="-49735" r="-13049" b="-93916"/>
              </a:stretch>
            </a:blipFill>
          </p:spPr>
          <p:txBody>
            <a:bodyPr/>
            <a:lstStyle/>
            <a:p>
              <a:endParaRPr lang="en-US" dirty="0"/>
            </a:p>
          </p:txBody>
        </p:sp>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lin ang="2100000"/>
            </a:gradFill>
          </p:spPr>
        </p:sp>
      </p:grpSp>
      <p:sp>
        <p:nvSpPr>
          <p:cNvPr id="12" name="Freeform 12"/>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8"/>
            <a:stretch>
              <a:fillRect/>
            </a:stretch>
          </a:blipFill>
        </p:spPr>
        <p:txBody>
          <a:bodyPr/>
          <a:lstStyle/>
          <a:p>
            <a:endParaRPr lang="en-US" dirty="0"/>
          </a:p>
        </p:txBody>
      </p:sp>
      <p:sp>
        <p:nvSpPr>
          <p:cNvPr id="13" name="TextBox 13"/>
          <p:cNvSpPr txBox="1"/>
          <p:nvPr/>
        </p:nvSpPr>
        <p:spPr>
          <a:xfrm>
            <a:off x="1674634" y="3632051"/>
            <a:ext cx="9833098" cy="1981312"/>
          </a:xfrm>
          <a:prstGeom prst="rect">
            <a:avLst/>
          </a:prstGeom>
        </p:spPr>
        <p:txBody>
          <a:bodyPr wrap="square" lIns="0" tIns="0" rIns="0" bIns="0" rtlCol="0" anchor="t">
            <a:spAutoFit/>
          </a:bodyPr>
          <a:lstStyle/>
          <a:p>
            <a:pPr>
              <a:lnSpc>
                <a:spcPts val="18231"/>
              </a:lnSpc>
            </a:pP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Business Intelligence 360</a:t>
            </a:r>
          </a:p>
        </p:txBody>
      </p:sp>
      <p:sp>
        <p:nvSpPr>
          <p:cNvPr id="14" name="TextBox 14"/>
          <p:cNvSpPr txBox="1"/>
          <p:nvPr/>
        </p:nvSpPr>
        <p:spPr>
          <a:xfrm>
            <a:off x="1674634" y="3451063"/>
            <a:ext cx="9557517" cy="1291574"/>
          </a:xfrm>
          <a:prstGeom prst="rect">
            <a:avLst/>
          </a:prstGeom>
        </p:spPr>
        <p:txBody>
          <a:bodyPr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gn="l">
              <a:lnSpc>
                <a:spcPts val="10645"/>
              </a:lnSpc>
            </a:pPr>
            <a:r>
              <a:rPr lang="en-US" sz="7658" b="1" dirty="0" err="1">
                <a:ln/>
                <a:solidFill>
                  <a:schemeClr val="accent3"/>
                </a:solidFill>
                <a:latin typeface="Literata Bold"/>
              </a:rPr>
              <a:t>AtliQ</a:t>
            </a:r>
            <a:r>
              <a:rPr lang="en-US" sz="7658" b="1" dirty="0">
                <a:ln/>
                <a:solidFill>
                  <a:schemeClr val="accent3"/>
                </a:solidFill>
                <a:latin typeface="Literata Bold"/>
              </a:rPr>
              <a:t>  Hardware</a:t>
            </a:r>
          </a:p>
        </p:txBody>
      </p:sp>
      <p:sp>
        <p:nvSpPr>
          <p:cNvPr id="15" name="TextBox 15"/>
          <p:cNvSpPr txBox="1"/>
          <p:nvPr/>
        </p:nvSpPr>
        <p:spPr>
          <a:xfrm>
            <a:off x="9750597" y="7892852"/>
            <a:ext cx="7827699" cy="453009"/>
          </a:xfrm>
          <a:prstGeom prst="rect">
            <a:avLst/>
          </a:prstGeom>
        </p:spPr>
        <p:txBody>
          <a:bodyPr lIns="0" tIns="0" rIns="0" bIns="0" rtlCol="0" anchor="t">
            <a:spAutoFit/>
          </a:bodyPr>
          <a:lstStyle/>
          <a:p>
            <a:pPr marL="0" lvl="0" indent="0" algn="l">
              <a:lnSpc>
                <a:spcPts val="3583"/>
              </a:lnSpc>
              <a:spcBef>
                <a:spcPct val="0"/>
              </a:spcBef>
            </a:pPr>
            <a:r>
              <a:rPr lang="en-US" sz="2913"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DM Sans Italics"/>
              </a:rPr>
              <a:t>Presented by: Yogananda Gopi Krishna</a:t>
            </a:r>
          </a:p>
        </p:txBody>
      </p:sp>
      <p:sp>
        <p:nvSpPr>
          <p:cNvPr id="16" name="TextBox 16"/>
          <p:cNvSpPr txBox="1"/>
          <p:nvPr/>
        </p:nvSpPr>
        <p:spPr>
          <a:xfrm>
            <a:off x="3086100" y="2156914"/>
            <a:ext cx="5829300" cy="391389"/>
          </a:xfrm>
          <a:prstGeom prst="rect">
            <a:avLst/>
          </a:prstGeom>
        </p:spPr>
        <p:txBody>
          <a:bodyPr wrap="square" lIns="0" tIns="0" rIns="0" bIns="0" rtlCol="0" anchor="t">
            <a:spAutoFit/>
          </a:bodyPr>
          <a:lstStyle/>
          <a:p>
            <a:pPr marL="0" lvl="0" indent="0" algn="l">
              <a:lnSpc>
                <a:spcPts val="3131"/>
              </a:lnSpc>
              <a:spcBef>
                <a:spcPct val="0"/>
              </a:spcBef>
            </a:pPr>
            <a:r>
              <a:rPr lang="en-US" sz="2545" spc="-50" dirty="0">
                <a:ln>
                  <a:solidFill>
                    <a:srgbClr val="FFFF00"/>
                  </a:solidFill>
                </a:ln>
                <a:solidFill>
                  <a:srgbClr val="FFFF99"/>
                </a:solidFill>
                <a:effectLst>
                  <a:reflection blurRad="6350" stA="60000" endA="900" endPos="60000" dist="60007" dir="5400000" sy="-100000" algn="bl" rotWithShape="0"/>
                </a:effectLst>
                <a:latin typeface="DM Sans Italics"/>
              </a:rPr>
              <a:t>    Power BI Project – FMCG Domain</a:t>
            </a:r>
          </a:p>
        </p:txBody>
      </p:sp>
      <p:pic>
        <p:nvPicPr>
          <p:cNvPr id="18" name="Picture 17">
            <a:extLst>
              <a:ext uri="{FF2B5EF4-FFF2-40B4-BE49-F238E27FC236}">
                <a16:creationId xmlns:a16="http://schemas.microsoft.com/office/drawing/2014/main" id="{BB0AECD8-ACC8-46EC-A1B3-6A753A65C7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50117" y="1763656"/>
            <a:ext cx="965635" cy="965635"/>
          </a:xfrm>
          <a:prstGeom prst="rect">
            <a:avLst/>
          </a:prstGeom>
        </p:spPr>
      </p:pic>
      <p:sp>
        <p:nvSpPr>
          <p:cNvPr id="28" name="TextBox 27">
            <a:extLst>
              <a:ext uri="{FF2B5EF4-FFF2-40B4-BE49-F238E27FC236}">
                <a16:creationId xmlns:a16="http://schemas.microsoft.com/office/drawing/2014/main" id="{99031899-72CD-47BA-AB52-936F67026AA5}"/>
              </a:ext>
            </a:extLst>
          </p:cNvPr>
          <p:cNvSpPr txBox="1"/>
          <p:nvPr/>
        </p:nvSpPr>
        <p:spPr>
          <a:xfrm>
            <a:off x="14453424" y="9429377"/>
            <a:ext cx="6087961" cy="369332"/>
          </a:xfrm>
          <a:prstGeom prst="rect">
            <a:avLst/>
          </a:prstGeom>
          <a:noFill/>
        </p:spPr>
        <p:txBody>
          <a:bodyPr wrap="square" rtlCol="0">
            <a:spAutoFit/>
          </a:bodyPr>
          <a:lstStyle/>
          <a:p>
            <a:r>
              <a:rPr lang="en-US" dirty="0">
                <a:solidFill>
                  <a:schemeClr val="bg1"/>
                </a:solidFill>
              </a:rPr>
              <a:t>Credits : Code basics Team</a:t>
            </a:r>
          </a:p>
        </p:txBody>
      </p:sp>
      <p:pic>
        <p:nvPicPr>
          <p:cNvPr id="11" name="Picture 10">
            <a:extLst>
              <a:ext uri="{FF2B5EF4-FFF2-40B4-BE49-F238E27FC236}">
                <a16:creationId xmlns:a16="http://schemas.microsoft.com/office/drawing/2014/main" id="{0E2D2CC2-5A58-4B5A-B992-24D258F098C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735297" y="2548303"/>
            <a:ext cx="4114708" cy="4720601"/>
          </a:xfrm>
          <a:prstGeom prst="ellipse">
            <a:avLst/>
          </a:prstGeom>
          <a:ln w="190500" cap="rnd">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3"/>
            <a:stretch>
              <a:fillRect/>
            </a:stretch>
          </a:blipFill>
        </p:spPr>
      </p:sp>
      <p:sp>
        <p:nvSpPr>
          <p:cNvPr id="4" name="TextBox 4"/>
          <p:cNvSpPr txBox="1"/>
          <p:nvPr/>
        </p:nvSpPr>
        <p:spPr>
          <a:xfrm>
            <a:off x="3363830" y="1137313"/>
            <a:ext cx="11277600" cy="891013"/>
          </a:xfrm>
          <a:prstGeom prst="rect">
            <a:avLst/>
          </a:prstGeom>
        </p:spPr>
        <p:txBody>
          <a:bodyPr wrap="square" lIns="0" tIns="0" rIns="0" bIns="0" rtlCol="0" anchor="t">
            <a:spAutoFit/>
          </a:bodyPr>
          <a:lstStyle/>
          <a:p>
            <a:pPr algn="l">
              <a:lnSpc>
                <a:spcPts val="7173"/>
              </a:lnSpc>
            </a:pPr>
            <a:r>
              <a:rPr lang="en-US" sz="516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Key Variables</a:t>
            </a:r>
          </a:p>
        </p:txBody>
      </p:sp>
      <p:sp>
        <p:nvSpPr>
          <p:cNvPr id="5" name="Freeform 5"/>
          <p:cNvSpPr/>
          <p:nvPr/>
        </p:nvSpPr>
        <p:spPr>
          <a:xfrm>
            <a:off x="-1070134" y="74210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pic>
        <p:nvPicPr>
          <p:cNvPr id="8" name="Picture 7">
            <a:extLst>
              <a:ext uri="{FF2B5EF4-FFF2-40B4-BE49-F238E27FC236}">
                <a16:creationId xmlns:a16="http://schemas.microsoft.com/office/drawing/2014/main" id="{1819BA02-F5EF-4B61-B295-28C0C2C10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4666" y="2286346"/>
            <a:ext cx="13490734" cy="7330902"/>
          </a:xfrm>
          <a:prstGeom prst="rect">
            <a:avLst/>
          </a:prstGeom>
        </p:spPr>
      </p:pic>
      <p:sp>
        <p:nvSpPr>
          <p:cNvPr id="10" name="Freeform 12">
            <a:extLst>
              <a:ext uri="{FF2B5EF4-FFF2-40B4-BE49-F238E27FC236}">
                <a16:creationId xmlns:a16="http://schemas.microsoft.com/office/drawing/2014/main" id="{57E36BA5-EBB4-4F8C-8E7A-99380F903E50}"/>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7"/>
            <a:stretch>
              <a:fillRect/>
            </a:stretch>
          </a:blipFill>
        </p:spPr>
      </p:sp>
    </p:spTree>
    <p:extLst>
      <p:ext uri="{BB962C8B-B14F-4D97-AF65-F5344CB8AC3E}">
        <p14:creationId xmlns:p14="http://schemas.microsoft.com/office/powerpoint/2010/main" val="125131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81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3"/>
            <a:stretch>
              <a:fillRect/>
            </a:stretch>
          </a:blipFill>
        </p:spPr>
      </p:sp>
      <p:sp>
        <p:nvSpPr>
          <p:cNvPr id="4" name="TextBox 4"/>
          <p:cNvSpPr txBox="1"/>
          <p:nvPr/>
        </p:nvSpPr>
        <p:spPr>
          <a:xfrm>
            <a:off x="3363830" y="1137313"/>
            <a:ext cx="11277600" cy="891013"/>
          </a:xfrm>
          <a:prstGeom prst="rect">
            <a:avLst/>
          </a:prstGeom>
        </p:spPr>
        <p:txBody>
          <a:bodyPr wrap="square" lIns="0" tIns="0" rIns="0" bIns="0" rtlCol="0" anchor="t">
            <a:spAutoFit/>
          </a:bodyPr>
          <a:lstStyle/>
          <a:p>
            <a:pPr algn="l">
              <a:lnSpc>
                <a:spcPts val="7173"/>
              </a:lnSpc>
            </a:pPr>
            <a:r>
              <a:rPr lang="en-US" sz="516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Key Variables</a:t>
            </a:r>
          </a:p>
        </p:txBody>
      </p:sp>
      <p:sp>
        <p:nvSpPr>
          <p:cNvPr id="5" name="Freeform 5"/>
          <p:cNvSpPr/>
          <p:nvPr/>
        </p:nvSpPr>
        <p:spPr>
          <a:xfrm>
            <a:off x="-1070134" y="74210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pic>
        <p:nvPicPr>
          <p:cNvPr id="11" name="Picture 10">
            <a:extLst>
              <a:ext uri="{FF2B5EF4-FFF2-40B4-BE49-F238E27FC236}">
                <a16:creationId xmlns:a16="http://schemas.microsoft.com/office/drawing/2014/main" id="{335FC937-BDFE-41A8-83B1-E813697941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220" y="2441376"/>
            <a:ext cx="12867449" cy="7037064"/>
          </a:xfrm>
          <a:prstGeom prst="rect">
            <a:avLst/>
          </a:prstGeom>
        </p:spPr>
      </p:pic>
      <p:sp>
        <p:nvSpPr>
          <p:cNvPr id="12" name="Freeform 12">
            <a:extLst>
              <a:ext uri="{FF2B5EF4-FFF2-40B4-BE49-F238E27FC236}">
                <a16:creationId xmlns:a16="http://schemas.microsoft.com/office/drawing/2014/main" id="{D7FB5B4B-C4A4-4A94-A102-79DE4D7444E4}"/>
              </a:ext>
            </a:extLst>
          </p:cNvPr>
          <p:cNvSpPr/>
          <p:nvPr/>
        </p:nvSpPr>
        <p:spPr>
          <a:xfrm>
            <a:off x="-43543" y="43709"/>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7"/>
            <a:stretch>
              <a:fillRect/>
            </a:stretch>
          </a:blipFill>
        </p:spPr>
      </p:sp>
    </p:spTree>
    <p:extLst>
      <p:ext uri="{BB962C8B-B14F-4D97-AF65-F5344CB8AC3E}">
        <p14:creationId xmlns:p14="http://schemas.microsoft.com/office/powerpoint/2010/main" val="290083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3"/>
            <a:stretch>
              <a:fillRect/>
            </a:stretch>
          </a:blipFill>
        </p:spPr>
      </p:sp>
      <p:sp>
        <p:nvSpPr>
          <p:cNvPr id="4" name="TextBox 4"/>
          <p:cNvSpPr txBox="1"/>
          <p:nvPr/>
        </p:nvSpPr>
        <p:spPr>
          <a:xfrm>
            <a:off x="3363830" y="1137313"/>
            <a:ext cx="11277600" cy="891013"/>
          </a:xfrm>
          <a:prstGeom prst="rect">
            <a:avLst/>
          </a:prstGeom>
        </p:spPr>
        <p:txBody>
          <a:bodyPr wrap="square" lIns="0" tIns="0" rIns="0" bIns="0" rtlCol="0" anchor="t">
            <a:spAutoFit/>
          </a:bodyPr>
          <a:lstStyle/>
          <a:p>
            <a:pPr algn="l">
              <a:lnSpc>
                <a:spcPts val="7173"/>
              </a:lnSpc>
            </a:pPr>
            <a:r>
              <a:rPr lang="en-US" sz="5160" dirty="0">
                <a:solidFill>
                  <a:srgbClr val="048AFF"/>
                </a:solidFill>
                <a:latin typeface="Now Bold"/>
              </a:rPr>
              <a:t>Key Variables</a:t>
            </a:r>
          </a:p>
        </p:txBody>
      </p:sp>
      <p:sp>
        <p:nvSpPr>
          <p:cNvPr id="5" name="Freeform 5"/>
          <p:cNvSpPr/>
          <p:nvPr/>
        </p:nvSpPr>
        <p:spPr>
          <a:xfrm>
            <a:off x="-1070134" y="74210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sp>
        <p:nvSpPr>
          <p:cNvPr id="7" name="TextBox 6">
            <a:extLst>
              <a:ext uri="{FF2B5EF4-FFF2-40B4-BE49-F238E27FC236}">
                <a16:creationId xmlns:a16="http://schemas.microsoft.com/office/drawing/2014/main" id="{6743411C-3104-4BF1-848F-B9876BCB1C36}"/>
              </a:ext>
            </a:extLst>
          </p:cNvPr>
          <p:cNvSpPr txBox="1"/>
          <p:nvPr/>
        </p:nvSpPr>
        <p:spPr>
          <a:xfrm>
            <a:off x="3338430" y="2244856"/>
            <a:ext cx="10729541" cy="5632311"/>
          </a:xfrm>
          <a:prstGeom prst="rect">
            <a:avLst/>
          </a:prstGeom>
          <a:noFill/>
        </p:spPr>
        <p:txBody>
          <a:bodyPr wrap="square" rtlCol="0">
            <a:spAutoFit/>
          </a:bodyPr>
          <a:lstStyle/>
          <a:p>
            <a:r>
              <a:rPr lang="en-US" sz="3600" b="1" dirty="0">
                <a:solidFill>
                  <a:schemeClr val="bg1"/>
                </a:solidFill>
              </a:rPr>
              <a:t>Customer table :</a:t>
            </a:r>
          </a:p>
          <a:p>
            <a:r>
              <a:rPr lang="en-US" sz="3200" b="1" dirty="0">
                <a:solidFill>
                  <a:schemeClr val="bg1"/>
                </a:solidFill>
              </a:rPr>
              <a:t>Platform</a:t>
            </a:r>
            <a:br>
              <a:rPr lang="en-US" sz="2800" b="1" dirty="0">
                <a:solidFill>
                  <a:schemeClr val="bg1"/>
                </a:solidFill>
              </a:rPr>
            </a:br>
            <a:r>
              <a:rPr lang="en-US" sz="2800" b="1" dirty="0">
                <a:solidFill>
                  <a:schemeClr val="bg1"/>
                </a:solidFill>
              </a:rPr>
              <a:t>     brick and motor</a:t>
            </a:r>
          </a:p>
          <a:p>
            <a:r>
              <a:rPr lang="en-US" sz="2800" b="1" dirty="0">
                <a:solidFill>
                  <a:schemeClr val="bg1"/>
                </a:solidFill>
              </a:rPr>
              <a:t>     E-commerce</a:t>
            </a:r>
            <a:br>
              <a:rPr lang="en-US" sz="2800" b="1" dirty="0">
                <a:solidFill>
                  <a:schemeClr val="bg1"/>
                </a:solidFill>
              </a:rPr>
            </a:br>
            <a:r>
              <a:rPr lang="en-US" sz="3200" b="1" dirty="0">
                <a:solidFill>
                  <a:schemeClr val="bg1"/>
                </a:solidFill>
              </a:rPr>
              <a:t>Channel</a:t>
            </a:r>
            <a:br>
              <a:rPr lang="en-US" sz="2800" b="1" dirty="0">
                <a:solidFill>
                  <a:schemeClr val="bg1"/>
                </a:solidFill>
              </a:rPr>
            </a:br>
            <a:r>
              <a:rPr lang="en-US" sz="2800" b="1" dirty="0">
                <a:solidFill>
                  <a:schemeClr val="bg1"/>
                </a:solidFill>
              </a:rPr>
              <a:t>Retailer </a:t>
            </a:r>
            <a:br>
              <a:rPr lang="en-US" sz="2800" b="1" dirty="0">
                <a:solidFill>
                  <a:schemeClr val="bg1"/>
                </a:solidFill>
              </a:rPr>
            </a:br>
            <a:r>
              <a:rPr lang="en-US" sz="2800" b="1" dirty="0">
                <a:solidFill>
                  <a:schemeClr val="bg1"/>
                </a:solidFill>
              </a:rPr>
              <a:t>direct</a:t>
            </a:r>
            <a:br>
              <a:rPr lang="en-US" sz="2800" b="1" dirty="0">
                <a:solidFill>
                  <a:schemeClr val="bg1"/>
                </a:solidFill>
              </a:rPr>
            </a:br>
            <a:r>
              <a:rPr lang="en-US" sz="2800" b="1" dirty="0">
                <a:solidFill>
                  <a:schemeClr val="bg1"/>
                </a:solidFill>
              </a:rPr>
              <a:t>Distributor</a:t>
            </a:r>
            <a:br>
              <a:rPr lang="en-US" sz="2800" b="1" dirty="0">
                <a:solidFill>
                  <a:schemeClr val="bg1"/>
                </a:solidFill>
              </a:rPr>
            </a:br>
            <a:r>
              <a:rPr lang="en-US" sz="3600" b="1" dirty="0">
                <a:solidFill>
                  <a:schemeClr val="bg1"/>
                </a:solidFill>
              </a:rPr>
              <a:t>product table</a:t>
            </a:r>
            <a:br>
              <a:rPr lang="en-US" sz="2800" b="1" dirty="0">
                <a:solidFill>
                  <a:schemeClr val="bg1"/>
                </a:solidFill>
              </a:rPr>
            </a:br>
            <a:r>
              <a:rPr lang="en-US" sz="2800" b="1" dirty="0">
                <a:solidFill>
                  <a:schemeClr val="bg1"/>
                </a:solidFill>
              </a:rPr>
              <a:t>segment</a:t>
            </a:r>
            <a:br>
              <a:rPr lang="en-US" sz="2800" b="1" dirty="0">
                <a:solidFill>
                  <a:schemeClr val="bg1"/>
                </a:solidFill>
              </a:rPr>
            </a:br>
            <a:r>
              <a:rPr lang="en-US" sz="2800" b="1" dirty="0">
                <a:solidFill>
                  <a:schemeClr val="bg1"/>
                </a:solidFill>
              </a:rPr>
              <a:t>division</a:t>
            </a:r>
            <a:br>
              <a:rPr lang="en-US" sz="2800" b="1" dirty="0">
                <a:solidFill>
                  <a:schemeClr val="bg1"/>
                </a:solidFill>
              </a:rPr>
            </a:br>
            <a:endParaRPr lang="en-US" sz="2800" dirty="0">
              <a:solidFill>
                <a:schemeClr val="bg1"/>
              </a:solidFill>
            </a:endParaRPr>
          </a:p>
        </p:txBody>
      </p:sp>
      <p:sp>
        <p:nvSpPr>
          <p:cNvPr id="8" name="Freeform 12">
            <a:extLst>
              <a:ext uri="{FF2B5EF4-FFF2-40B4-BE49-F238E27FC236}">
                <a16:creationId xmlns:a16="http://schemas.microsoft.com/office/drawing/2014/main" id="{8FCA215A-E0BC-465D-AD84-3914413E043F}"/>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6"/>
            <a:stretch>
              <a:fillRect/>
            </a:stretch>
          </a:blipFill>
        </p:spPr>
      </p:sp>
    </p:spTree>
    <p:extLst>
      <p:ext uri="{BB962C8B-B14F-4D97-AF65-F5344CB8AC3E}">
        <p14:creationId xmlns:p14="http://schemas.microsoft.com/office/powerpoint/2010/main" val="144561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2443" y="-684168"/>
            <a:ext cx="18552886" cy="11694885"/>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3"/>
            <a:stretch>
              <a:fillRect/>
            </a:stretch>
          </a:blipFill>
        </p:spPr>
      </p:sp>
      <p:sp>
        <p:nvSpPr>
          <p:cNvPr id="4" name="TextBox 4"/>
          <p:cNvSpPr txBox="1"/>
          <p:nvPr/>
        </p:nvSpPr>
        <p:spPr>
          <a:xfrm>
            <a:off x="2153614" y="2372379"/>
            <a:ext cx="6395608" cy="886384"/>
          </a:xfrm>
          <a:prstGeom prst="rect">
            <a:avLst/>
          </a:prstGeom>
        </p:spPr>
        <p:txBody>
          <a:bodyPr wrap="square" lIns="0" tIns="0" rIns="0" bIns="0" rtlCol="0" anchor="t">
            <a:spAutoFit/>
          </a:bodyPr>
          <a:lstStyle/>
          <a:p>
            <a:pPr algn="ctr">
              <a:lnSpc>
                <a:spcPts val="7173"/>
              </a:lnSpc>
            </a:pPr>
            <a:r>
              <a:rPr lang="en-US" sz="516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Data Modelling</a:t>
            </a:r>
          </a:p>
        </p:txBody>
      </p:sp>
      <p:sp>
        <p:nvSpPr>
          <p:cNvPr id="5" name="Freeform 5"/>
          <p:cNvSpPr/>
          <p:nvPr/>
        </p:nvSpPr>
        <p:spPr>
          <a:xfrm>
            <a:off x="-1070134" y="74210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pic>
        <p:nvPicPr>
          <p:cNvPr id="9" name="Picture 8">
            <a:extLst>
              <a:ext uri="{FF2B5EF4-FFF2-40B4-BE49-F238E27FC236}">
                <a16:creationId xmlns:a16="http://schemas.microsoft.com/office/drawing/2014/main" id="{E7AAC67F-738C-4869-9A38-90F17E4B8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400" y="1562100"/>
            <a:ext cx="7648679" cy="7850197"/>
          </a:xfrm>
          <a:prstGeom prst="rect">
            <a:avLst/>
          </a:prstGeom>
        </p:spPr>
      </p:pic>
      <p:sp>
        <p:nvSpPr>
          <p:cNvPr id="8" name="Freeform 12">
            <a:extLst>
              <a:ext uri="{FF2B5EF4-FFF2-40B4-BE49-F238E27FC236}">
                <a16:creationId xmlns:a16="http://schemas.microsoft.com/office/drawing/2014/main" id="{6186790A-41DA-4018-A3A2-E98C3657955F}"/>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7"/>
            <a:stretch>
              <a:fillRect/>
            </a:stretch>
          </a:blipFill>
        </p:spPr>
      </p:sp>
      <p:sp>
        <p:nvSpPr>
          <p:cNvPr id="7" name="TextBox 6">
            <a:extLst>
              <a:ext uri="{FF2B5EF4-FFF2-40B4-BE49-F238E27FC236}">
                <a16:creationId xmlns:a16="http://schemas.microsoft.com/office/drawing/2014/main" id="{DA7E8D99-1501-4080-9711-D82D9311A9F1}"/>
              </a:ext>
            </a:extLst>
          </p:cNvPr>
          <p:cNvSpPr txBox="1"/>
          <p:nvPr/>
        </p:nvSpPr>
        <p:spPr>
          <a:xfrm>
            <a:off x="2362200" y="3857076"/>
            <a:ext cx="5358151" cy="783193"/>
          </a:xfrm>
          <a:prstGeom prst="flowChartAlternateProcess">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000" dirty="0">
                <a:ln w="0"/>
                <a:solidFill>
                  <a:schemeClr val="tx1"/>
                </a:solidFill>
                <a:effectLst>
                  <a:outerShdw blurRad="38100" dist="19050" dir="2700000" algn="tl" rotWithShape="0">
                    <a:schemeClr val="dk1">
                      <a:alpha val="40000"/>
                    </a:schemeClr>
                  </a:outerShdw>
                </a:effectLst>
              </a:rPr>
              <a:t>Snow Flake Schema</a:t>
            </a:r>
          </a:p>
        </p:txBody>
      </p:sp>
      <p:pic>
        <p:nvPicPr>
          <p:cNvPr id="13" name="Graphic 12" descr="Snowflake">
            <a:extLst>
              <a:ext uri="{FF2B5EF4-FFF2-40B4-BE49-F238E27FC236}">
                <a16:creationId xmlns:a16="http://schemas.microsoft.com/office/drawing/2014/main" id="{F3551E2E-2935-48D5-ACA1-D4C10B8A66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55883" y="4836249"/>
            <a:ext cx="3467100" cy="3467100"/>
          </a:xfrm>
          <a:prstGeom prst="rect">
            <a:avLst/>
          </a:prstGeom>
        </p:spPr>
      </p:pic>
    </p:spTree>
    <p:extLst>
      <p:ext uri="{BB962C8B-B14F-4D97-AF65-F5344CB8AC3E}">
        <p14:creationId xmlns:p14="http://schemas.microsoft.com/office/powerpoint/2010/main" val="118928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3"/>
            <a:stretch>
              <a:fillRect/>
            </a:stretch>
          </a:blipFill>
        </p:spPr>
      </p:sp>
      <p:sp>
        <p:nvSpPr>
          <p:cNvPr id="4" name="TextBox 4"/>
          <p:cNvSpPr txBox="1"/>
          <p:nvPr/>
        </p:nvSpPr>
        <p:spPr>
          <a:xfrm>
            <a:off x="2900792" y="1126133"/>
            <a:ext cx="12699990" cy="886384"/>
          </a:xfrm>
          <a:prstGeom prst="rect">
            <a:avLst/>
          </a:prstGeom>
        </p:spPr>
        <p:txBody>
          <a:bodyPr lIns="0" tIns="0" rIns="0" bIns="0" rtlCol="0" anchor="t">
            <a:spAutoFit/>
          </a:bodyPr>
          <a:lstStyle/>
          <a:p>
            <a:pPr algn="l">
              <a:lnSpc>
                <a:spcPts val="7173"/>
              </a:lnSpc>
            </a:pPr>
            <a:r>
              <a:rPr lang="en-US" sz="516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Profit and Loss Statement</a:t>
            </a:r>
          </a:p>
        </p:txBody>
      </p:sp>
      <p:sp>
        <p:nvSpPr>
          <p:cNvPr id="5" name="Freeform 5"/>
          <p:cNvSpPr/>
          <p:nvPr/>
        </p:nvSpPr>
        <p:spPr>
          <a:xfrm>
            <a:off x="-1070134" y="74210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sp>
        <p:nvSpPr>
          <p:cNvPr id="9" name="Freeform 12">
            <a:extLst>
              <a:ext uri="{FF2B5EF4-FFF2-40B4-BE49-F238E27FC236}">
                <a16:creationId xmlns:a16="http://schemas.microsoft.com/office/drawing/2014/main" id="{4C45437E-17DD-43CF-B583-F38F3AC983BC}"/>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6"/>
            <a:stretch>
              <a:fillRect/>
            </a:stretch>
          </a:blipFill>
        </p:spPr>
      </p:sp>
      <p:sp>
        <p:nvSpPr>
          <p:cNvPr id="7" name="TextBox 6">
            <a:extLst>
              <a:ext uri="{FF2B5EF4-FFF2-40B4-BE49-F238E27FC236}">
                <a16:creationId xmlns:a16="http://schemas.microsoft.com/office/drawing/2014/main" id="{C81CF47D-1DCB-4E6E-87EF-79D4BADC42C0}"/>
              </a:ext>
            </a:extLst>
          </p:cNvPr>
          <p:cNvSpPr txBox="1"/>
          <p:nvPr/>
        </p:nvSpPr>
        <p:spPr>
          <a:xfrm>
            <a:off x="2667000" y="2815571"/>
            <a:ext cx="14325600" cy="6555641"/>
          </a:xfrm>
          <a:prstGeom prst="rect">
            <a:avLst/>
          </a:prstGeom>
          <a:noFill/>
        </p:spPr>
        <p:txBody>
          <a:bodyPr wrap="square" rtlCol="0">
            <a:spAutoFit/>
          </a:bodyPr>
          <a:lstStyle/>
          <a:p>
            <a:pPr lvl="6"/>
            <a: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t>Gross Price      ------&gt; Total Revenue Generated</a:t>
            </a:r>
            <a:b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br>
            <a: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t>    - Pre Invoice deductions (Promotional + Discounts)</a:t>
            </a:r>
            <a:b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br>
            <a:b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br>
            <a: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t>Net Invoice Sales</a:t>
            </a:r>
            <a:b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br>
            <a: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t>    - Post Invoice Deductions (Allowances + returns )</a:t>
            </a:r>
            <a:b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br>
            <a:b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br>
            <a: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t>Net Sales         -------&gt; Actual Revenue Generated</a:t>
            </a:r>
            <a:b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br>
            <a: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t>    - Total COGS (Manufacturing Cost + Freight cost + Other Costs )</a:t>
            </a:r>
          </a:p>
          <a:p>
            <a:pPr lvl="6"/>
            <a:b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br>
            <a: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t>Gross Margin   -------&gt;  Gross Profit</a:t>
            </a:r>
            <a:b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br>
            <a: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t>   - Operating Expenses (AD’s + Promotions )</a:t>
            </a:r>
            <a:b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br>
            <a:endPar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endParaRPr>
          </a:p>
          <a:p>
            <a:pPr lvl="6"/>
            <a:endPar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endParaRPr>
          </a:p>
          <a:p>
            <a:pPr lvl="6"/>
            <a:r>
              <a:rPr lang="en-US" sz="2800" b="1" dirty="0">
                <a:ln w="0"/>
                <a:gradFill>
                  <a:gsLst>
                    <a:gs pos="21000">
                      <a:srgbClr val="53575C"/>
                    </a:gs>
                    <a:gs pos="88000">
                      <a:srgbClr val="C5C7CA"/>
                    </a:gs>
                  </a:gsLst>
                  <a:lin ang="5400000"/>
                </a:gradFill>
                <a:effectLst>
                  <a:outerShdw blurRad="38100" dist="38100" dir="2700000" algn="tl">
                    <a:srgbClr val="000000">
                      <a:alpha val="43137"/>
                    </a:srgbClr>
                  </a:outerShdw>
                </a:effectLst>
              </a:rPr>
              <a:t>Net Profit        ------&gt;   Actual Profit</a:t>
            </a:r>
            <a:br>
              <a:rPr lang="en-US" sz="2800" b="1" dirty="0">
                <a:ln w="0"/>
                <a:solidFill>
                  <a:srgbClr val="33CCFF"/>
                </a:solidFill>
                <a:effectLst>
                  <a:outerShdw blurRad="38100" dist="25400" dir="5400000" algn="ctr" rotWithShape="0">
                    <a:srgbClr val="6E747A">
                      <a:alpha val="43000"/>
                    </a:srgbClr>
                  </a:outerShdw>
                </a:effectLst>
              </a:rPr>
            </a:br>
            <a:endParaRPr lang="en-US" sz="2800" b="1" dirty="0">
              <a:ln w="0"/>
              <a:solidFill>
                <a:srgbClr val="33CCFF"/>
              </a:solidFill>
              <a:effectLst>
                <a:outerShdw blurRad="38100" dist="25400" dir="5400000" algn="ctr" rotWithShape="0">
                  <a:srgbClr val="6E747A">
                    <a:alpha val="43000"/>
                  </a:srgbClr>
                </a:outerShdw>
              </a:effectLst>
            </a:endParaRPr>
          </a:p>
        </p:txBody>
      </p:sp>
      <p:cxnSp>
        <p:nvCxnSpPr>
          <p:cNvPr id="11" name="Straight Connector 10">
            <a:extLst>
              <a:ext uri="{FF2B5EF4-FFF2-40B4-BE49-F238E27FC236}">
                <a16:creationId xmlns:a16="http://schemas.microsoft.com/office/drawing/2014/main" id="{661989AB-A63D-4BC6-8694-FDAD5CEB7E72}"/>
              </a:ext>
            </a:extLst>
          </p:cNvPr>
          <p:cNvCxnSpPr>
            <a:cxnSpLocks/>
          </p:cNvCxnSpPr>
          <p:nvPr/>
        </p:nvCxnSpPr>
        <p:spPr>
          <a:xfrm>
            <a:off x="3307187" y="3924300"/>
            <a:ext cx="11887200" cy="0"/>
          </a:xfrm>
          <a:prstGeom prst="line">
            <a:avLst/>
          </a:prstGeom>
          <a:ln>
            <a:solidFill>
              <a:srgbClr val="CCCC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221E47B-9E0A-4FFF-BF7C-9587F8C0071D}"/>
              </a:ext>
            </a:extLst>
          </p:cNvPr>
          <p:cNvCxnSpPr>
            <a:cxnSpLocks/>
          </p:cNvCxnSpPr>
          <p:nvPr/>
        </p:nvCxnSpPr>
        <p:spPr>
          <a:xfrm>
            <a:off x="3200400" y="5143500"/>
            <a:ext cx="11993987" cy="0"/>
          </a:xfrm>
          <a:prstGeom prst="line">
            <a:avLst/>
          </a:prstGeom>
          <a:ln>
            <a:solidFill>
              <a:srgbClr val="CCCC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52C42A1-D404-4202-8A49-AA4F075B5DA5}"/>
              </a:ext>
            </a:extLst>
          </p:cNvPr>
          <p:cNvCxnSpPr>
            <a:cxnSpLocks/>
          </p:cNvCxnSpPr>
          <p:nvPr/>
        </p:nvCxnSpPr>
        <p:spPr>
          <a:xfrm>
            <a:off x="3352800" y="6515100"/>
            <a:ext cx="11734800" cy="0"/>
          </a:xfrm>
          <a:prstGeom prst="line">
            <a:avLst/>
          </a:prstGeom>
          <a:ln>
            <a:solidFill>
              <a:srgbClr val="CCCC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3AE4F27-5FAC-4E3C-A24A-288325FC359F}"/>
              </a:ext>
            </a:extLst>
          </p:cNvPr>
          <p:cNvCxnSpPr>
            <a:cxnSpLocks/>
          </p:cNvCxnSpPr>
          <p:nvPr/>
        </p:nvCxnSpPr>
        <p:spPr>
          <a:xfrm>
            <a:off x="3352800" y="7962900"/>
            <a:ext cx="11734800" cy="0"/>
          </a:xfrm>
          <a:prstGeom prst="line">
            <a:avLst/>
          </a:prstGeom>
          <a:ln>
            <a:solidFill>
              <a:srgbClr val="CCCCF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2" name="Rectangle: Rounded Corners 31">
            <a:extLst>
              <a:ext uri="{FF2B5EF4-FFF2-40B4-BE49-F238E27FC236}">
                <a16:creationId xmlns:a16="http://schemas.microsoft.com/office/drawing/2014/main" id="{0A65F203-E3D9-4BA2-8850-73489EC6D47C}"/>
              </a:ext>
            </a:extLst>
          </p:cNvPr>
          <p:cNvSpPr/>
          <p:nvPr/>
        </p:nvSpPr>
        <p:spPr>
          <a:xfrm>
            <a:off x="1981200" y="2012517"/>
            <a:ext cx="15392400" cy="7474383"/>
          </a:xfrm>
          <a:prstGeom prst="round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4" name="Graphic 33" descr="Disk">
            <a:extLst>
              <a:ext uri="{FF2B5EF4-FFF2-40B4-BE49-F238E27FC236}">
                <a16:creationId xmlns:a16="http://schemas.microsoft.com/office/drawing/2014/main" id="{F9C58747-1D57-4DD8-8C5D-FD9CB03D16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8456" y="2793759"/>
            <a:ext cx="614395" cy="614395"/>
          </a:xfrm>
          <a:prstGeom prst="rect">
            <a:avLst/>
          </a:prstGeom>
        </p:spPr>
      </p:pic>
      <p:pic>
        <p:nvPicPr>
          <p:cNvPr id="36" name="Graphic 35" descr="Laptop">
            <a:extLst>
              <a:ext uri="{FF2B5EF4-FFF2-40B4-BE49-F238E27FC236}">
                <a16:creationId xmlns:a16="http://schemas.microsoft.com/office/drawing/2014/main" id="{5DCD6015-D429-4D9D-A4EF-FBE1B96D42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81400" y="3159903"/>
            <a:ext cx="614395" cy="614395"/>
          </a:xfrm>
          <a:prstGeom prst="rect">
            <a:avLst/>
          </a:prstGeom>
        </p:spPr>
      </p:pic>
      <p:pic>
        <p:nvPicPr>
          <p:cNvPr id="38" name="Graphic 37" descr="Wireless router">
            <a:extLst>
              <a:ext uri="{FF2B5EF4-FFF2-40B4-BE49-F238E27FC236}">
                <a16:creationId xmlns:a16="http://schemas.microsoft.com/office/drawing/2014/main" id="{7435ADC7-EA1C-4C40-9F04-7D33CA0BFCC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81400" y="2636209"/>
            <a:ext cx="614395" cy="614395"/>
          </a:xfrm>
          <a:prstGeom prst="rect">
            <a:avLst/>
          </a:prstGeom>
        </p:spPr>
      </p:pic>
      <mc:AlternateContent xmlns:mc="http://schemas.openxmlformats.org/markup-compatibility/2006" xmlns:am3d="http://schemas.microsoft.com/office/drawing/2017/model3d">
        <mc:Choice Requires="am3d">
          <p:graphicFrame>
            <p:nvGraphicFramePr>
              <p:cNvPr id="39" name="3D Model 38" descr="Computer Mouse">
                <a:extLst>
                  <a:ext uri="{FF2B5EF4-FFF2-40B4-BE49-F238E27FC236}">
                    <a16:creationId xmlns:a16="http://schemas.microsoft.com/office/drawing/2014/main" id="{F486B293-3761-47D4-A144-452DD9A9D362}"/>
                  </a:ext>
                </a:extLst>
              </p:cNvPr>
              <p:cNvGraphicFramePr>
                <a:graphicFrameLocks noChangeAspect="1"/>
              </p:cNvGraphicFramePr>
              <p:nvPr>
                <p:extLst>
                  <p:ext uri="{D42A27DB-BD31-4B8C-83A1-F6EECF244321}">
                    <p14:modId xmlns:p14="http://schemas.microsoft.com/office/powerpoint/2010/main" val="3836465102"/>
                  </p:ext>
                </p:extLst>
              </p:nvPr>
            </p:nvGraphicFramePr>
            <p:xfrm>
              <a:off x="3624004" y="1645088"/>
              <a:ext cx="1657109" cy="1828533"/>
            </p:xfrm>
            <a:graphic>
              <a:graphicData uri="http://schemas.microsoft.com/office/drawing/2017/model3d">
                <am3d:model3d r:embed="rId13">
                  <am3d:spPr>
                    <a:xfrm>
                      <a:off x="0" y="0"/>
                      <a:ext cx="1657109" cy="1828533"/>
                    </a:xfrm>
                    <a:prstGeom prst="rect">
                      <a:avLst/>
                    </a:prstGeom>
                  </am3d:spPr>
                  <am3d:camera>
                    <am3d:pos x="0" y="0" z="55074728"/>
                    <am3d:up dx="0" dy="36000000" dz="0"/>
                    <am3d:lookAt x="0" y="0" z="0"/>
                    <am3d:perspective fov="2700000"/>
                  </am3d:camera>
                  <am3d:trans>
                    <am3d:meterPerModelUnit n="3706396" d="1000000"/>
                    <am3d:preTrans dx="0" dy="-1401642" dz="0"/>
                    <am3d:scale>
                      <am3d:sx n="1000000" d="1000000"/>
                      <am3d:sy n="1000000" d="1000000"/>
                      <am3d:sz n="1000000" d="1000000"/>
                    </am3d:scale>
                    <am3d:rot ax="3321999" ay="2318528" az="2526931"/>
                    <am3d:postTrans dx="0" dy="0" dz="0"/>
                  </am3d:trans>
                  <am3d:raster rName="Office3DRenderer" rVer="16.0.8326">
                    <am3d:blip r:embed="rId14"/>
                  </am3d:raster>
                  <am3d:objViewport viewportSz="25523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9" name="3D Model 38" descr="Computer Mouse">
                <a:extLst>
                  <a:ext uri="{FF2B5EF4-FFF2-40B4-BE49-F238E27FC236}">
                    <a16:creationId xmlns:a16="http://schemas.microsoft.com/office/drawing/2014/main" id="{F486B293-3761-47D4-A144-452DD9A9D362}"/>
                  </a:ext>
                </a:extLst>
              </p:cNvPr>
              <p:cNvPicPr>
                <a:picLocks noGrp="1" noRot="1" noChangeAspect="1" noMove="1" noResize="1" noEditPoints="1" noAdjustHandles="1" noChangeArrowheads="1" noChangeShapeType="1" noCrop="1"/>
              </p:cNvPicPr>
              <p:nvPr/>
            </p:nvPicPr>
            <p:blipFill>
              <a:blip r:embed="rId15"/>
              <a:stretch>
                <a:fillRect/>
              </a:stretch>
            </p:blipFill>
            <p:spPr>
              <a:xfrm>
                <a:off x="3624004" y="1645088"/>
                <a:ext cx="1657109" cy="1828533"/>
              </a:xfrm>
              <a:prstGeom prst="rect">
                <a:avLst/>
              </a:prstGeom>
            </p:spPr>
          </p:pic>
        </mc:Fallback>
      </mc:AlternateContent>
    </p:spTree>
    <p:extLst>
      <p:ext uri="{BB962C8B-B14F-4D97-AF65-F5344CB8AC3E}">
        <p14:creationId xmlns:p14="http://schemas.microsoft.com/office/powerpoint/2010/main" val="696815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3"/>
            <a:stretch>
              <a:fillRect/>
            </a:stretch>
          </a:blipFill>
        </p:spPr>
      </p:sp>
      <p:sp>
        <p:nvSpPr>
          <p:cNvPr id="4" name="TextBox 4"/>
          <p:cNvSpPr txBox="1"/>
          <p:nvPr/>
        </p:nvSpPr>
        <p:spPr>
          <a:xfrm>
            <a:off x="2900792" y="1126133"/>
            <a:ext cx="12699990" cy="886384"/>
          </a:xfrm>
          <a:prstGeom prst="rect">
            <a:avLst/>
          </a:prstGeom>
        </p:spPr>
        <p:txBody>
          <a:bodyPr lIns="0" tIns="0" rIns="0" bIns="0" rtlCol="0" anchor="t">
            <a:spAutoFit/>
          </a:bodyPr>
          <a:lstStyle/>
          <a:p>
            <a:pPr algn="l">
              <a:lnSpc>
                <a:spcPts val="7173"/>
              </a:lnSpc>
            </a:pPr>
            <a:r>
              <a:rPr lang="en-US" sz="516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Profit and Loss Statement</a:t>
            </a:r>
          </a:p>
        </p:txBody>
      </p:sp>
      <p:sp>
        <p:nvSpPr>
          <p:cNvPr id="5" name="Freeform 5"/>
          <p:cNvSpPr/>
          <p:nvPr/>
        </p:nvSpPr>
        <p:spPr>
          <a:xfrm>
            <a:off x="-1070134" y="74210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pic>
        <p:nvPicPr>
          <p:cNvPr id="8" name="Picture 7">
            <a:extLst>
              <a:ext uri="{FF2B5EF4-FFF2-40B4-BE49-F238E27FC236}">
                <a16:creationId xmlns:a16="http://schemas.microsoft.com/office/drawing/2014/main" id="{B19FB949-4609-4B27-9E04-B5732BB04F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7519" y="2193558"/>
            <a:ext cx="13404881" cy="7483421"/>
          </a:xfrm>
          <a:prstGeom prst="rect">
            <a:avLst/>
          </a:prstGeom>
        </p:spPr>
      </p:pic>
      <p:sp>
        <p:nvSpPr>
          <p:cNvPr id="9" name="Freeform 12">
            <a:extLst>
              <a:ext uri="{FF2B5EF4-FFF2-40B4-BE49-F238E27FC236}">
                <a16:creationId xmlns:a16="http://schemas.microsoft.com/office/drawing/2014/main" id="{4C45437E-17DD-43CF-B583-F38F3AC983BC}"/>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7"/>
            <a:stretch>
              <a:fillRect/>
            </a:stretch>
          </a:blipFill>
        </p:spPr>
      </p:sp>
    </p:spTree>
    <p:extLst>
      <p:ext uri="{BB962C8B-B14F-4D97-AF65-F5344CB8AC3E}">
        <p14:creationId xmlns:p14="http://schemas.microsoft.com/office/powerpoint/2010/main" val="314032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3544" y="-495300"/>
            <a:ext cx="18367829" cy="10816767"/>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285750" indent="-285750">
              <a:buBlip>
                <a:blip r:embed="rId3">
                  <a:extLst>
                    <a:ext uri="{96DAC541-7B7A-43D3-8B79-37D633B846F1}">
                      <asvg:svgBlip xmlns:asvg="http://schemas.microsoft.com/office/drawing/2016/SVG/main" r:embed="rId4"/>
                    </a:ext>
                  </a:extLst>
                </a:blip>
              </a:buBlip>
            </a:pPr>
            <a:endParaRPr lang="en-US" dirty="0"/>
          </a:p>
        </p:txBody>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5"/>
            <a:stretch>
              <a:fillRect/>
            </a:stretch>
          </a:blipFill>
        </p:spPr>
      </p:sp>
      <p:sp>
        <p:nvSpPr>
          <p:cNvPr id="9" name="Rectangle: Rounded Corners 8">
            <a:extLst>
              <a:ext uri="{FF2B5EF4-FFF2-40B4-BE49-F238E27FC236}">
                <a16:creationId xmlns:a16="http://schemas.microsoft.com/office/drawing/2014/main" id="{BBD12EDD-79B3-4E44-8276-3896E606A0F5}"/>
              </a:ext>
            </a:extLst>
          </p:cNvPr>
          <p:cNvSpPr/>
          <p:nvPr/>
        </p:nvSpPr>
        <p:spPr>
          <a:xfrm>
            <a:off x="2819400" y="1153642"/>
            <a:ext cx="9677400" cy="982140"/>
          </a:xfrm>
          <a:prstGeom prst="round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Top Corners One Rounded and One Snipped 9">
            <a:extLst>
              <a:ext uri="{FF2B5EF4-FFF2-40B4-BE49-F238E27FC236}">
                <a16:creationId xmlns:a16="http://schemas.microsoft.com/office/drawing/2014/main" id="{0D08CC62-29CC-4667-A7FB-4B9D8541A3D6}"/>
              </a:ext>
            </a:extLst>
          </p:cNvPr>
          <p:cNvSpPr/>
          <p:nvPr/>
        </p:nvSpPr>
        <p:spPr>
          <a:xfrm>
            <a:off x="143197" y="3767823"/>
            <a:ext cx="4648200" cy="832408"/>
          </a:xfrm>
          <a:prstGeom prst="snip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1" algn="just"/>
            <a:r>
              <a:rPr lang="en-US" sz="3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Business Terminology</a:t>
            </a:r>
          </a:p>
        </p:txBody>
      </p:sp>
      <p:sp>
        <p:nvSpPr>
          <p:cNvPr id="13" name="TextBox 12">
            <a:extLst>
              <a:ext uri="{FF2B5EF4-FFF2-40B4-BE49-F238E27FC236}">
                <a16:creationId xmlns:a16="http://schemas.microsoft.com/office/drawing/2014/main" id="{EDDA5887-BAFE-4019-86E1-A489A4CF9F0B}"/>
              </a:ext>
            </a:extLst>
          </p:cNvPr>
          <p:cNvSpPr txBox="1"/>
          <p:nvPr/>
        </p:nvSpPr>
        <p:spPr>
          <a:xfrm>
            <a:off x="5867400" y="0"/>
            <a:ext cx="11047688" cy="10099238"/>
          </a:xfrm>
          <a:prstGeom prst="snipRoundRect">
            <a:avLst/>
          </a:prstGeom>
          <a:noFill/>
        </p:spPr>
        <p:txBody>
          <a:bodyPr wrap="square" rtlCol="0">
            <a:spAutoFit/>
          </a:bodyPr>
          <a:lstStyle/>
          <a:p>
            <a:pPr marL="457200" indent="-457200">
              <a:buFont typeface="Wingdings" panose="05000000000000000000" pitchFamily="2" charset="2"/>
              <a:buChar char="q"/>
            </a:pPr>
            <a:r>
              <a:rPr lang="en-US" sz="2000" b="1" dirty="0">
                <a:ln w="0"/>
                <a:solidFill>
                  <a:srgbClr val="FFFF00"/>
                </a:solidFill>
              </a:rPr>
              <a:t>Net sales $:  </a:t>
            </a:r>
            <a:r>
              <a:rPr lang="en-US" sz="2000" i="1" dirty="0">
                <a:ln w="0"/>
                <a:solidFill>
                  <a:schemeClr val="accent1"/>
                </a:solidFill>
                <a:effectLst>
                  <a:outerShdw blurRad="38100" dist="25400" dir="5400000" algn="ctr" rotWithShape="0">
                    <a:srgbClr val="6E747A">
                      <a:alpha val="43000"/>
                    </a:srgbClr>
                  </a:outerShdw>
                </a:effectLst>
              </a:rPr>
              <a:t>Actual revenue generated after deductions, representing the total income received by a company from its sales activities.</a:t>
            </a:r>
          </a:p>
          <a:p>
            <a:pPr marL="285750" indent="-285750">
              <a:buFont typeface="Wingdings" panose="05000000000000000000" pitchFamily="2" charset="2"/>
              <a:buChar char="q"/>
            </a:pPr>
            <a:endParaRPr lang="en-US" sz="2000" i="1" dirty="0">
              <a:ln w="0"/>
              <a:solidFill>
                <a:schemeClr val="accent1"/>
              </a:solidFill>
              <a:effectLst>
                <a:outerShdw blurRad="38100" dist="25400" dir="5400000" algn="ctr" rotWithShape="0">
                  <a:srgbClr val="6E747A">
                    <a:alpha val="43000"/>
                  </a:srgbClr>
                </a:outerShdw>
              </a:effectLst>
            </a:endParaRPr>
          </a:p>
          <a:p>
            <a:pPr marL="457200" indent="-457200">
              <a:buFont typeface="Wingdings" panose="05000000000000000000" pitchFamily="2" charset="2"/>
              <a:buChar char="q"/>
            </a:pPr>
            <a:r>
              <a:rPr lang="en-US" sz="2000" b="1" dirty="0">
                <a:ln w="0"/>
                <a:solidFill>
                  <a:srgbClr val="FFFF00"/>
                </a:solidFill>
                <a:effectLst>
                  <a:outerShdw blurRad="38100" dist="25400" dir="5400000" algn="ctr" rotWithShape="0">
                    <a:srgbClr val="6E747A">
                      <a:alpha val="43000"/>
                    </a:srgbClr>
                  </a:outerShdw>
                </a:effectLst>
              </a:rPr>
              <a:t>Gross Margin $: </a:t>
            </a:r>
            <a:r>
              <a:rPr lang="en-US" sz="2000" i="1" dirty="0">
                <a:ln w="0"/>
                <a:solidFill>
                  <a:schemeClr val="accent1"/>
                </a:solidFill>
                <a:effectLst>
                  <a:outerShdw blurRad="38100" dist="25400" dir="5400000" algn="ctr" rotWithShape="0">
                    <a:srgbClr val="6E747A">
                      <a:alpha val="43000"/>
                    </a:srgbClr>
                  </a:outerShdw>
                </a:effectLst>
              </a:rPr>
              <a:t>Profit remaining after subtracting the cost of goods sold from net sales</a:t>
            </a:r>
            <a:r>
              <a:rPr lang="en-US" sz="2000" dirty="0">
                <a:ln w="0"/>
                <a:solidFill>
                  <a:schemeClr val="accent1"/>
                </a:solidFill>
                <a:effectLst>
                  <a:outerShdw blurRad="38100" dist="25400" dir="5400000" algn="ctr" rotWithShape="0">
                    <a:srgbClr val="6E747A">
                      <a:alpha val="43000"/>
                    </a:srgbClr>
                  </a:outerShdw>
                </a:effectLst>
              </a:rPr>
              <a:t>, indicating the amount available to cover operating expenses and generate profit.</a:t>
            </a:r>
          </a:p>
          <a:p>
            <a:pPr marL="285750" indent="-285750">
              <a:buFont typeface="Wingdings" panose="05000000000000000000" pitchFamily="2" charset="2"/>
              <a:buChar char="q"/>
            </a:pPr>
            <a:endParaRPr lang="en-US" sz="2000" dirty="0">
              <a:ln w="0"/>
              <a:solidFill>
                <a:schemeClr val="accent1"/>
              </a:solidFill>
              <a:effectLst>
                <a:outerShdw blurRad="38100" dist="25400" dir="5400000" algn="ctr" rotWithShape="0">
                  <a:srgbClr val="6E747A">
                    <a:alpha val="43000"/>
                  </a:srgbClr>
                </a:outerShdw>
              </a:effectLst>
            </a:endParaRPr>
          </a:p>
          <a:p>
            <a:pPr marL="457200" indent="-457200">
              <a:buFont typeface="Wingdings" panose="05000000000000000000" pitchFamily="2" charset="2"/>
              <a:buChar char="q"/>
            </a:pPr>
            <a:r>
              <a:rPr lang="en-US" sz="2000" b="1" dirty="0">
                <a:ln w="0"/>
                <a:solidFill>
                  <a:srgbClr val="FFFF00"/>
                </a:solidFill>
                <a:effectLst>
                  <a:outerShdw blurRad="38100" dist="25400" dir="5400000" algn="ctr" rotWithShape="0">
                    <a:srgbClr val="6E747A">
                      <a:alpha val="43000"/>
                    </a:srgbClr>
                  </a:outerShdw>
                </a:effectLst>
              </a:rPr>
              <a:t>Gross Margin %: </a:t>
            </a:r>
            <a:r>
              <a:rPr lang="en-US" sz="2000" i="1" dirty="0">
                <a:ln w="0"/>
                <a:solidFill>
                  <a:schemeClr val="accent1"/>
                </a:solidFill>
                <a:effectLst>
                  <a:outerShdw blurRad="38100" dist="25400" dir="5400000" algn="ctr" rotWithShape="0">
                    <a:srgbClr val="6E747A">
                      <a:alpha val="43000"/>
                    </a:srgbClr>
                  </a:outerShdw>
                </a:effectLst>
              </a:rPr>
              <a:t>The percentage of net sales that exceeds the cost of goods sold</a:t>
            </a:r>
            <a:r>
              <a:rPr lang="en-US" sz="2000" dirty="0">
                <a:ln w="0"/>
                <a:solidFill>
                  <a:schemeClr val="accent1"/>
                </a:solidFill>
                <a:effectLst>
                  <a:outerShdw blurRad="38100" dist="25400" dir="5400000" algn="ctr" rotWithShape="0">
                    <a:srgbClr val="6E747A">
                      <a:alpha val="43000"/>
                    </a:srgbClr>
                  </a:outerShdw>
                </a:effectLst>
              </a:rPr>
              <a:t>, revealing the efficiency of a company in managing production costs.</a:t>
            </a:r>
          </a:p>
          <a:p>
            <a:pPr marL="285750" indent="-285750">
              <a:buFont typeface="Wingdings" panose="05000000000000000000" pitchFamily="2" charset="2"/>
              <a:buChar char="q"/>
            </a:pPr>
            <a:endParaRPr lang="en-US" sz="2000" dirty="0">
              <a:ln w="0"/>
              <a:solidFill>
                <a:schemeClr val="accent1"/>
              </a:solidFill>
              <a:effectLst>
                <a:outerShdw blurRad="38100" dist="25400" dir="5400000" algn="ctr" rotWithShape="0">
                  <a:srgbClr val="6E747A">
                    <a:alpha val="43000"/>
                  </a:srgbClr>
                </a:outerShdw>
              </a:effectLst>
            </a:endParaRPr>
          </a:p>
          <a:p>
            <a:pPr marL="457200" indent="-457200">
              <a:buFont typeface="Wingdings" panose="05000000000000000000" pitchFamily="2" charset="2"/>
              <a:buChar char="q"/>
            </a:pPr>
            <a:r>
              <a:rPr lang="en-US" sz="2000" b="1" dirty="0">
                <a:ln w="0"/>
                <a:solidFill>
                  <a:srgbClr val="FFFF00"/>
                </a:solidFill>
                <a:effectLst>
                  <a:outerShdw blurRad="38100" dist="25400" dir="5400000" algn="ctr" rotWithShape="0">
                    <a:srgbClr val="6E747A">
                      <a:alpha val="43000"/>
                    </a:srgbClr>
                  </a:outerShdw>
                </a:effectLst>
              </a:rPr>
              <a:t>Net Profit $: </a:t>
            </a:r>
            <a:r>
              <a:rPr lang="en-US" sz="2000" i="1" dirty="0">
                <a:ln w="0"/>
                <a:solidFill>
                  <a:schemeClr val="accent1"/>
                </a:solidFill>
                <a:effectLst>
                  <a:outerShdw blurRad="38100" dist="25400" dir="5400000" algn="ctr" rotWithShape="0">
                    <a:srgbClr val="6E747A">
                      <a:alpha val="43000"/>
                    </a:srgbClr>
                  </a:outerShdw>
                </a:effectLst>
              </a:rPr>
              <a:t>Total earnings left after deducting all expenses</a:t>
            </a:r>
            <a:r>
              <a:rPr lang="en-US" sz="2000" dirty="0">
                <a:ln w="0"/>
                <a:solidFill>
                  <a:schemeClr val="accent1"/>
                </a:solidFill>
                <a:effectLst>
                  <a:outerShdw blurRad="38100" dist="25400" dir="5400000" algn="ctr" rotWithShape="0">
                    <a:srgbClr val="6E747A">
                      <a:alpha val="43000"/>
                    </a:srgbClr>
                  </a:outerShdw>
                </a:effectLst>
              </a:rPr>
              <a:t>, taxes, and interest from gross revenue, indicating the final profitability of a company.</a:t>
            </a:r>
          </a:p>
          <a:p>
            <a:pPr marL="285750" indent="-285750">
              <a:buFont typeface="Wingdings" panose="05000000000000000000" pitchFamily="2" charset="2"/>
              <a:buChar char="q"/>
            </a:pPr>
            <a:endParaRPr lang="en-US" sz="2000" dirty="0">
              <a:ln w="0"/>
              <a:solidFill>
                <a:schemeClr val="accent1"/>
              </a:solidFill>
              <a:effectLst>
                <a:outerShdw blurRad="38100" dist="25400" dir="5400000" algn="ctr" rotWithShape="0">
                  <a:srgbClr val="6E747A">
                    <a:alpha val="43000"/>
                  </a:srgbClr>
                </a:outerShdw>
              </a:effectLst>
            </a:endParaRPr>
          </a:p>
          <a:p>
            <a:pPr marL="457200" indent="-457200">
              <a:buFont typeface="Wingdings" panose="05000000000000000000" pitchFamily="2" charset="2"/>
              <a:buChar char="q"/>
            </a:pPr>
            <a:r>
              <a:rPr lang="en-US" sz="2000" b="1" dirty="0">
                <a:ln w="0"/>
                <a:solidFill>
                  <a:srgbClr val="FFFF00"/>
                </a:solidFill>
                <a:effectLst>
                  <a:outerShdw blurRad="38100" dist="25400" dir="5400000" algn="ctr" rotWithShape="0">
                    <a:srgbClr val="6E747A">
                      <a:alpha val="43000"/>
                    </a:srgbClr>
                  </a:outerShdw>
                </a:effectLst>
              </a:rPr>
              <a:t>Net profit %: </a:t>
            </a:r>
            <a:r>
              <a:rPr lang="en-US" sz="2000" i="1" dirty="0">
                <a:ln w="0"/>
                <a:solidFill>
                  <a:schemeClr val="accent1"/>
                </a:solidFill>
                <a:effectLst>
                  <a:outerShdw blurRad="38100" dist="25400" dir="5400000" algn="ctr" rotWithShape="0">
                    <a:srgbClr val="6E747A">
                      <a:alpha val="43000"/>
                    </a:srgbClr>
                  </a:outerShdw>
                </a:effectLst>
              </a:rPr>
              <a:t>The percentage of total revenue that translates into profit, </a:t>
            </a:r>
            <a:r>
              <a:rPr lang="en-US" sz="2000" dirty="0">
                <a:ln w="0"/>
                <a:solidFill>
                  <a:schemeClr val="accent1"/>
                </a:solidFill>
                <a:effectLst>
                  <a:outerShdw blurRad="38100" dist="25400" dir="5400000" algn="ctr" rotWithShape="0">
                    <a:srgbClr val="6E747A">
                      <a:alpha val="43000"/>
                    </a:srgbClr>
                  </a:outerShdw>
                </a:effectLst>
              </a:rPr>
              <a:t>reflecting a company's ability to generate earnings from its operations.</a:t>
            </a:r>
          </a:p>
          <a:p>
            <a:pPr marL="285750" indent="-285750">
              <a:buFont typeface="Wingdings" panose="05000000000000000000" pitchFamily="2" charset="2"/>
              <a:buChar char="q"/>
            </a:pPr>
            <a:endParaRPr lang="en-US" sz="2000" dirty="0">
              <a:ln w="0"/>
              <a:solidFill>
                <a:schemeClr val="accent1"/>
              </a:solidFill>
              <a:effectLst>
                <a:outerShdw blurRad="38100" dist="25400" dir="5400000" algn="ctr" rotWithShape="0">
                  <a:srgbClr val="6E747A">
                    <a:alpha val="43000"/>
                  </a:srgbClr>
                </a:outerShdw>
              </a:effectLst>
            </a:endParaRPr>
          </a:p>
          <a:p>
            <a:pPr marL="457200" indent="-457200">
              <a:buFont typeface="Wingdings" panose="05000000000000000000" pitchFamily="2" charset="2"/>
              <a:buChar char="q"/>
            </a:pPr>
            <a:r>
              <a:rPr lang="en-US" sz="2000" b="1" dirty="0">
                <a:solidFill>
                  <a:srgbClr val="FFFF00"/>
                </a:solidFill>
              </a:rPr>
              <a:t>Net Error: </a:t>
            </a:r>
            <a:r>
              <a:rPr lang="en-US" sz="2000" i="1" dirty="0">
                <a:ln w="0"/>
                <a:solidFill>
                  <a:schemeClr val="accent1"/>
                </a:solidFill>
                <a:effectLst>
                  <a:outerShdw blurRad="38100" dist="25400" dir="5400000" algn="ctr" rotWithShape="0">
                    <a:srgbClr val="6E747A">
                      <a:alpha val="43000"/>
                    </a:srgbClr>
                  </a:outerShdw>
                </a:effectLst>
              </a:rPr>
              <a:t>Deviation between predicted and actual values, highlighting the inconsistency in forecasting outcomes.</a:t>
            </a:r>
          </a:p>
          <a:p>
            <a:endParaRPr lang="en-US" sz="2000" i="1" dirty="0">
              <a:ln w="0"/>
              <a:solidFill>
                <a:srgbClr val="FFFF00"/>
              </a:solidFill>
              <a:effectLst>
                <a:outerShdw blurRad="38100" dist="25400" dir="5400000" algn="ctr" rotWithShape="0">
                  <a:srgbClr val="6E747A">
                    <a:alpha val="43000"/>
                  </a:srgbClr>
                </a:outerShdw>
              </a:effectLst>
            </a:endParaRPr>
          </a:p>
          <a:p>
            <a:pPr marL="457200" indent="-457200">
              <a:buFont typeface="Wingdings" panose="05000000000000000000" pitchFamily="2" charset="2"/>
              <a:buChar char="q"/>
            </a:pPr>
            <a:r>
              <a:rPr lang="en-US" sz="2000" b="1" dirty="0">
                <a:solidFill>
                  <a:srgbClr val="FFFF00"/>
                </a:solidFill>
              </a:rPr>
              <a:t>ABS Error: </a:t>
            </a:r>
            <a:r>
              <a:rPr lang="en-US" sz="2000" i="1" dirty="0">
                <a:ln w="0"/>
                <a:solidFill>
                  <a:schemeClr val="accent1"/>
                </a:solidFill>
                <a:effectLst>
                  <a:outerShdw blurRad="38100" dist="25400" dir="5400000" algn="ctr" rotWithShape="0">
                    <a:srgbClr val="6E747A">
                      <a:alpha val="43000"/>
                    </a:srgbClr>
                  </a:outerShdw>
                </a:effectLst>
              </a:rPr>
              <a:t>Deviation from expected results, measured as the absolute difference between predicted and actual values, indicating the magnitude of forecasting discrepancies regardless of their direction</a:t>
            </a:r>
          </a:p>
          <a:p>
            <a:pPr marL="285750" indent="-285750">
              <a:buFont typeface="Wingdings" panose="05000000000000000000" pitchFamily="2" charset="2"/>
              <a:buChar char="q"/>
            </a:pPr>
            <a:endParaRPr lang="en-US" sz="2000" i="1" dirty="0">
              <a:ln w="0"/>
              <a:solidFill>
                <a:schemeClr val="accent1"/>
              </a:solidFill>
              <a:effectLst>
                <a:outerShdw blurRad="38100" dist="25400" dir="5400000" algn="ctr" rotWithShape="0">
                  <a:srgbClr val="6E747A">
                    <a:alpha val="43000"/>
                  </a:srgbClr>
                </a:outerShdw>
              </a:effectLst>
            </a:endParaRPr>
          </a:p>
          <a:p>
            <a:pPr marL="457200" indent="-457200">
              <a:buFont typeface="Wingdings" panose="05000000000000000000" pitchFamily="2" charset="2"/>
              <a:buChar char="q"/>
            </a:pPr>
            <a:r>
              <a:rPr lang="en-US" sz="2000" b="1" dirty="0">
                <a:ln w="0"/>
                <a:solidFill>
                  <a:srgbClr val="FFFF00"/>
                </a:solidFill>
                <a:effectLst>
                  <a:outerShdw blurRad="38100" dist="25400" dir="5400000" algn="ctr" rotWithShape="0">
                    <a:srgbClr val="6E747A">
                      <a:alpha val="43000"/>
                    </a:srgbClr>
                  </a:outerShdw>
                </a:effectLst>
              </a:rPr>
              <a:t>Forecast Accuracy</a:t>
            </a:r>
            <a:r>
              <a:rPr lang="en-US" sz="2000" b="1" dirty="0">
                <a:ln w="0"/>
                <a:solidFill>
                  <a:srgbClr val="FFFF00"/>
                </a:solidFill>
              </a:rPr>
              <a:t>: </a:t>
            </a:r>
            <a:r>
              <a:rPr lang="en-US" sz="2000" i="1" dirty="0">
                <a:ln w="0"/>
                <a:solidFill>
                  <a:schemeClr val="accent1"/>
                </a:solidFill>
              </a:rPr>
              <a:t>Precision of predictions compared to observed outcomes, reflecting the closeness between forecasted values and actual results</a:t>
            </a:r>
          </a:p>
          <a:p>
            <a:endParaRPr lang="en-US" sz="2000" i="1" dirty="0">
              <a:ln w="0"/>
              <a:solidFill>
                <a:schemeClr val="accent1"/>
              </a:solidFill>
            </a:endParaRPr>
          </a:p>
          <a:p>
            <a:pPr marL="285750" indent="-285750">
              <a:buFont typeface="Wingdings" panose="05000000000000000000" pitchFamily="2" charset="2"/>
              <a:buChar char="q"/>
            </a:pPr>
            <a:r>
              <a:rPr lang="en-US" sz="2000" b="1" dirty="0">
                <a:solidFill>
                  <a:srgbClr val="FFFF00"/>
                </a:solidFill>
                <a:effectLst>
                  <a:outerShdw blurRad="38100" dist="38100" dir="2700000" algn="tl">
                    <a:srgbClr val="000000">
                      <a:alpha val="43137"/>
                    </a:srgbClr>
                  </a:outerShdw>
                </a:effectLst>
              </a:rPr>
              <a:t>  Fiscal Year : </a:t>
            </a:r>
            <a:br>
              <a:rPr lang="en-US" sz="2000" dirty="0">
                <a:solidFill>
                  <a:srgbClr val="FFFF00"/>
                </a:solidFill>
              </a:rPr>
            </a:br>
            <a:r>
              <a:rPr lang="en-US" sz="2000" i="1" dirty="0">
                <a:ln w="0"/>
                <a:solidFill>
                  <a:schemeClr val="accent1"/>
                </a:solidFill>
                <a:effectLst>
                  <a:outerShdw blurRad="38100" dist="25400" dir="5400000" algn="ctr" rotWithShape="0">
                    <a:srgbClr val="6E747A">
                      <a:alpha val="43000"/>
                    </a:srgbClr>
                  </a:outerShdw>
                </a:effectLst>
              </a:rPr>
              <a:t>A fiscal year is a full year that a company uses to manage its money and keep track of its finances.</a:t>
            </a:r>
          </a:p>
          <a:p>
            <a:pPr marL="285750" indent="-285750">
              <a:buFont typeface="Wingdings" panose="05000000000000000000" pitchFamily="2" charset="2"/>
              <a:buChar char="q"/>
            </a:pPr>
            <a:endParaRPr lang="en-US" sz="2000" dirty="0">
              <a:ln w="0"/>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pitchFamily="2" charset="2"/>
              <a:buChar char="q"/>
            </a:pPr>
            <a:r>
              <a:rPr lang="en-US" sz="2000" dirty="0">
                <a:solidFill>
                  <a:srgbClr val="FFFF00"/>
                </a:solidFill>
              </a:rPr>
              <a:t> </a:t>
            </a:r>
            <a:r>
              <a:rPr lang="en-US" sz="2000" b="1" dirty="0" err="1">
                <a:solidFill>
                  <a:srgbClr val="FFFF00"/>
                </a:solidFill>
              </a:rPr>
              <a:t>AtliQ</a:t>
            </a:r>
            <a:r>
              <a:rPr lang="en-US" sz="2000" b="1" dirty="0">
                <a:solidFill>
                  <a:srgbClr val="FFFF00"/>
                </a:solidFill>
              </a:rPr>
              <a:t> Hardware Fiscal Year :</a:t>
            </a:r>
            <a:r>
              <a:rPr lang="en-US" sz="2000" b="1" dirty="0">
                <a:ln w="0"/>
                <a:solidFill>
                  <a:schemeClr val="accent1"/>
                </a:solidFill>
                <a:effectLst>
                  <a:outerShdw blurRad="38100" dist="25400" dir="5400000" algn="ctr" rotWithShape="0">
                    <a:srgbClr val="6E747A">
                      <a:alpha val="43000"/>
                    </a:srgbClr>
                  </a:outerShdw>
                </a:effectLst>
              </a:rPr>
              <a:t>      </a:t>
            </a:r>
            <a:r>
              <a:rPr lang="en-US" sz="2000" dirty="0">
                <a:ln w="0"/>
                <a:solidFill>
                  <a:schemeClr val="accent1"/>
                </a:solidFill>
                <a:effectLst>
                  <a:outerShdw blurRad="38100" dist="25400" dir="5400000" algn="ctr" rotWithShape="0">
                    <a:srgbClr val="6E747A">
                      <a:alpha val="43000"/>
                    </a:srgbClr>
                  </a:outerShdw>
                </a:effectLst>
              </a:rPr>
              <a:t>SEPTEMBER - AUGUST</a:t>
            </a:r>
            <a:endParaRPr lang="en-US" sz="2000" dirty="0">
              <a:solidFill>
                <a:srgbClr val="FFFF00"/>
              </a:solidFill>
            </a:endParaRPr>
          </a:p>
          <a:p>
            <a:pPr marL="457200" indent="-457200">
              <a:buFont typeface="Wingdings" panose="05000000000000000000" pitchFamily="2" charset="2"/>
              <a:buChar char="q"/>
            </a:pPr>
            <a:endParaRPr lang="en-US" sz="2000" i="1" dirty="0">
              <a:ln w="0"/>
              <a:solidFill>
                <a:schemeClr val="accent1"/>
              </a:solidFill>
            </a:endParaRPr>
          </a:p>
        </p:txBody>
      </p:sp>
      <p:sp>
        <p:nvSpPr>
          <p:cNvPr id="14" name="Freeform 12">
            <a:extLst>
              <a:ext uri="{FF2B5EF4-FFF2-40B4-BE49-F238E27FC236}">
                <a16:creationId xmlns:a16="http://schemas.microsoft.com/office/drawing/2014/main" id="{C97CAB77-1DDD-4874-9E99-440B527F6167}"/>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6"/>
            <a:stretch>
              <a:fillRect/>
            </a:stretch>
          </a:blipFill>
        </p:spPr>
      </p:sp>
      <p:sp>
        <p:nvSpPr>
          <p:cNvPr id="15" name="Freeform 3">
            <a:extLst>
              <a:ext uri="{FF2B5EF4-FFF2-40B4-BE49-F238E27FC236}">
                <a16:creationId xmlns:a16="http://schemas.microsoft.com/office/drawing/2014/main" id="{2471CE91-97D0-42E9-99DA-A366347C23FD}"/>
              </a:ext>
            </a:extLst>
          </p:cNvPr>
          <p:cNvSpPr/>
          <p:nvPr/>
        </p:nvSpPr>
        <p:spPr>
          <a:xfrm rot="2223819">
            <a:off x="-5097082" y="5889872"/>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7"/>
            <a:stretch>
              <a:fillRect/>
            </a:stretch>
          </a:blipFill>
        </p:spPr>
      </p:sp>
    </p:spTree>
    <p:extLst>
      <p:ext uri="{BB962C8B-B14F-4D97-AF65-F5344CB8AC3E}">
        <p14:creationId xmlns:p14="http://schemas.microsoft.com/office/powerpoint/2010/main" val="259539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fade">
                                      <p:cBhvr>
                                        <p:cTn id="22" dur="500"/>
                                        <p:tgtEl>
                                          <p:spTgt spid="1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animEffect transition="in" filter="fade">
                                      <p:cBhvr>
                                        <p:cTn id="27" dur="500"/>
                                        <p:tgtEl>
                                          <p:spTgt spid="1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10" end="10"/>
                                            </p:txEl>
                                          </p:spTgt>
                                        </p:tgtEl>
                                        <p:attrNameLst>
                                          <p:attrName>style.visibility</p:attrName>
                                        </p:attrNameLst>
                                      </p:cBhvr>
                                      <p:to>
                                        <p:strVal val="visible"/>
                                      </p:to>
                                    </p:set>
                                    <p:animEffect transition="in" filter="fade">
                                      <p:cBhvr>
                                        <p:cTn id="32" dur="500"/>
                                        <p:tgtEl>
                                          <p:spTgt spid="1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12" end="12"/>
                                            </p:txEl>
                                          </p:spTgt>
                                        </p:tgtEl>
                                        <p:attrNameLst>
                                          <p:attrName>style.visibility</p:attrName>
                                        </p:attrNameLst>
                                      </p:cBhvr>
                                      <p:to>
                                        <p:strVal val="visible"/>
                                      </p:to>
                                    </p:set>
                                    <p:animEffect transition="in" filter="fade">
                                      <p:cBhvr>
                                        <p:cTn id="37" dur="500"/>
                                        <p:tgtEl>
                                          <p:spTgt spid="13">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xEl>
                                              <p:pRg st="14" end="14"/>
                                            </p:txEl>
                                          </p:spTgt>
                                        </p:tgtEl>
                                        <p:attrNameLst>
                                          <p:attrName>style.visibility</p:attrName>
                                        </p:attrNameLst>
                                      </p:cBhvr>
                                      <p:to>
                                        <p:strVal val="visible"/>
                                      </p:to>
                                    </p:set>
                                    <p:animEffect transition="in" filter="fade">
                                      <p:cBhvr>
                                        <p:cTn id="42" dur="500"/>
                                        <p:tgtEl>
                                          <p:spTgt spid="13">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xEl>
                                              <p:pRg st="16" end="16"/>
                                            </p:txEl>
                                          </p:spTgt>
                                        </p:tgtEl>
                                        <p:attrNameLst>
                                          <p:attrName>style.visibility</p:attrName>
                                        </p:attrNameLst>
                                      </p:cBhvr>
                                      <p:to>
                                        <p:strVal val="visible"/>
                                      </p:to>
                                    </p:set>
                                    <p:animEffect transition="in" filter="fade">
                                      <p:cBhvr>
                                        <p:cTn id="47" dur="500"/>
                                        <p:tgtEl>
                                          <p:spTgt spid="13">
                                            <p:txEl>
                                              <p:pRg st="16" end="1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xEl>
                                              <p:pRg st="18" end="18"/>
                                            </p:txEl>
                                          </p:spTgt>
                                        </p:tgtEl>
                                        <p:attrNameLst>
                                          <p:attrName>style.visibility</p:attrName>
                                        </p:attrNameLst>
                                      </p:cBhvr>
                                      <p:to>
                                        <p:strVal val="visible"/>
                                      </p:to>
                                    </p:set>
                                    <p:animEffect transition="in" filter="fade">
                                      <p:cBhvr>
                                        <p:cTn id="52" dur="500"/>
                                        <p:tgtEl>
                                          <p:spTgt spid="1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285750" indent="-285750">
              <a:buBlip>
                <a:blip r:embed="rId3">
                  <a:extLst>
                    <a:ext uri="{96DAC541-7B7A-43D3-8B79-37D633B846F1}">
                      <asvg:svgBlip xmlns:asvg="http://schemas.microsoft.com/office/drawing/2016/SVG/main" r:embed="rId4"/>
                    </a:ext>
                  </a:extLst>
                </a:blip>
              </a:buBlip>
            </a:pPr>
            <a:endParaRPr lang="en-US" dirty="0"/>
          </a:p>
        </p:txBody>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5"/>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5"/>
            <a:stretch>
              <a:fillRect/>
            </a:stretch>
          </a:blipFill>
        </p:spPr>
      </p:sp>
      <p:sp>
        <p:nvSpPr>
          <p:cNvPr id="9" name="Rectangle: Rounded Corners 8">
            <a:extLst>
              <a:ext uri="{FF2B5EF4-FFF2-40B4-BE49-F238E27FC236}">
                <a16:creationId xmlns:a16="http://schemas.microsoft.com/office/drawing/2014/main" id="{BBD12EDD-79B3-4E44-8276-3896E606A0F5}"/>
              </a:ext>
            </a:extLst>
          </p:cNvPr>
          <p:cNvSpPr/>
          <p:nvPr/>
        </p:nvSpPr>
        <p:spPr>
          <a:xfrm>
            <a:off x="2819400" y="1153642"/>
            <a:ext cx="9677400" cy="982140"/>
          </a:xfrm>
          <a:prstGeom prst="round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Top Corners One Rounded and One Snipped 9">
            <a:extLst>
              <a:ext uri="{FF2B5EF4-FFF2-40B4-BE49-F238E27FC236}">
                <a16:creationId xmlns:a16="http://schemas.microsoft.com/office/drawing/2014/main" id="{0D08CC62-29CC-4667-A7FB-4B9D8541A3D6}"/>
              </a:ext>
            </a:extLst>
          </p:cNvPr>
          <p:cNvSpPr/>
          <p:nvPr/>
        </p:nvSpPr>
        <p:spPr>
          <a:xfrm>
            <a:off x="1524000" y="882092"/>
            <a:ext cx="13639800" cy="832408"/>
          </a:xfrm>
          <a:prstGeom prst="snip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1" algn="just"/>
            <a:r>
              <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Business Terminology</a:t>
            </a:r>
          </a:p>
        </p:txBody>
      </p:sp>
      <p:sp>
        <p:nvSpPr>
          <p:cNvPr id="14" name="Freeform 12">
            <a:extLst>
              <a:ext uri="{FF2B5EF4-FFF2-40B4-BE49-F238E27FC236}">
                <a16:creationId xmlns:a16="http://schemas.microsoft.com/office/drawing/2014/main" id="{C97CAB77-1DDD-4874-9E99-440B527F6167}"/>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6"/>
            <a:stretch>
              <a:fillRect/>
            </a:stretch>
          </a:blipFill>
        </p:spPr>
      </p:sp>
      <p:sp>
        <p:nvSpPr>
          <p:cNvPr id="5" name="TextBox 4">
            <a:extLst>
              <a:ext uri="{FF2B5EF4-FFF2-40B4-BE49-F238E27FC236}">
                <a16:creationId xmlns:a16="http://schemas.microsoft.com/office/drawing/2014/main" id="{FB460D28-854D-4592-87B7-16887D4E8879}"/>
              </a:ext>
            </a:extLst>
          </p:cNvPr>
          <p:cNvSpPr txBox="1"/>
          <p:nvPr/>
        </p:nvSpPr>
        <p:spPr>
          <a:xfrm>
            <a:off x="2057400" y="2628900"/>
            <a:ext cx="12521252" cy="2523768"/>
          </a:xfrm>
          <a:prstGeom prst="rect">
            <a:avLst/>
          </a:prstGeom>
          <a:noFill/>
        </p:spPr>
        <p:txBody>
          <a:bodyPr wrap="square" rtlCol="0">
            <a:spAutoFit/>
          </a:bodyPr>
          <a:lstStyle/>
          <a:p>
            <a:r>
              <a:rPr lang="en-US" sz="2800" b="1" dirty="0">
                <a:solidFill>
                  <a:srgbClr val="FFFF00"/>
                </a:solidFill>
                <a:effectLst>
                  <a:outerShdw blurRad="38100" dist="38100" dir="2700000" algn="tl">
                    <a:srgbClr val="000000">
                      <a:alpha val="43137"/>
                    </a:srgbClr>
                  </a:outerShdw>
                </a:effectLst>
              </a:rPr>
              <a:t>Fiscal Year : </a:t>
            </a:r>
          </a:p>
          <a:p>
            <a:br>
              <a:rPr lang="en-US" sz="2800" dirty="0">
                <a:solidFill>
                  <a:srgbClr val="FFFF00"/>
                </a:solidFill>
              </a:rPr>
            </a:br>
            <a:r>
              <a:rPr lang="en-US" sz="2800" dirty="0">
                <a:ln w="0"/>
                <a:solidFill>
                  <a:schemeClr val="accent1"/>
                </a:solidFill>
                <a:effectLst>
                  <a:outerShdw blurRad="38100" dist="25400" dir="5400000" algn="ctr" rotWithShape="0">
                    <a:srgbClr val="6E747A">
                      <a:alpha val="43000"/>
                    </a:srgbClr>
                  </a:outerShdw>
                </a:effectLst>
              </a:rPr>
              <a:t>A fiscal year is a full year that a company uses to manage its money and keep track of its finances.</a:t>
            </a:r>
          </a:p>
          <a:p>
            <a:endParaRPr lang="en-US" dirty="0">
              <a:ln w="0"/>
              <a:solidFill>
                <a:schemeClr val="accent1"/>
              </a:solidFill>
              <a:effectLst>
                <a:outerShdw blurRad="38100" dist="25400" dir="5400000" algn="ctr" rotWithShape="0">
                  <a:srgbClr val="6E747A">
                    <a:alpha val="43000"/>
                  </a:srgbClr>
                </a:outerShdw>
              </a:effectLst>
            </a:endParaRPr>
          </a:p>
          <a:p>
            <a:r>
              <a:rPr lang="en-US" sz="2800" dirty="0" err="1">
                <a:solidFill>
                  <a:srgbClr val="FFFF00"/>
                </a:solidFill>
              </a:rPr>
              <a:t>AtliQ</a:t>
            </a:r>
            <a:r>
              <a:rPr lang="en-US" sz="2800" dirty="0">
                <a:solidFill>
                  <a:srgbClr val="FFFF00"/>
                </a:solidFill>
              </a:rPr>
              <a:t> Hardware Fiscal Year :</a:t>
            </a:r>
            <a:r>
              <a:rPr lang="en-US" sz="2800" dirty="0">
                <a:ln w="0"/>
                <a:solidFill>
                  <a:schemeClr val="accent1"/>
                </a:solidFill>
                <a:effectLst>
                  <a:outerShdw blurRad="38100" dist="25400" dir="5400000" algn="ctr" rotWithShape="0">
                    <a:srgbClr val="6E747A">
                      <a:alpha val="43000"/>
                    </a:srgbClr>
                  </a:outerShdw>
                </a:effectLst>
              </a:rPr>
              <a:t>      SEPTEMBER - AUGUST</a:t>
            </a:r>
            <a:endParaRPr lang="en-US" sz="2800" dirty="0">
              <a:solidFill>
                <a:srgbClr val="FFFF00"/>
              </a:solidFill>
            </a:endParaRPr>
          </a:p>
        </p:txBody>
      </p:sp>
    </p:spTree>
    <p:extLst>
      <p:ext uri="{BB962C8B-B14F-4D97-AF65-F5344CB8AC3E}">
        <p14:creationId xmlns:p14="http://schemas.microsoft.com/office/powerpoint/2010/main" val="1535378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textbox ,textbox ,textbox ,textbox ,textbox ,textbox ,textbox ,image ,image ,textbox ,card ,card ,shape ,image ,shape ,textbox ,textbox ,actionButton. Please refer to the notes on this slide for details">
            <a:hlinkClick r:id="rId3"/>
          </p:cNvPr>
          <p:cNvPicPr>
            <a:picLocks noChangeAspect="1"/>
          </p:cNvPicPr>
          <p:nvPr/>
        </p:nvPicPr>
        <p:blipFill>
          <a:blip r:embed="rId4"/>
          <a:stretch>
            <a:fillRect/>
          </a:stretch>
        </p:blipFill>
        <p:spPr>
          <a:xfrm>
            <a:off x="-152400" y="0"/>
            <a:ext cx="18440400" cy="10477500"/>
          </a:xfrm>
          <a:prstGeom prst="rect">
            <a:avLst/>
          </a:prstGeom>
          <a:noFill/>
        </p:spPr>
      </p:pic>
      <p:sp>
        <p:nvSpPr>
          <p:cNvPr id="4" name="Title" hidden="1"/>
          <p:cNvSpPr>
            <a:spLocks noGrp="1"/>
          </p:cNvSpPr>
          <p:nvPr>
            <p:ph type="title"/>
          </p:nvPr>
        </p:nvSpPr>
        <p:spPr/>
        <p:txBody>
          <a:bodyPr/>
          <a:lstStyle/>
          <a:p>
            <a:r>
              <a:t>Home New</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90500"/>
            <a:ext cx="18288000" cy="11277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6269110" y="1477856"/>
            <a:ext cx="9895404" cy="8489680"/>
            <a:chOff x="0" y="0"/>
            <a:chExt cx="2606197" cy="2235965"/>
          </a:xfrm>
        </p:grpSpPr>
        <p:sp>
          <p:nvSpPr>
            <p:cNvPr id="5" name="Freeform 5"/>
            <p:cNvSpPr/>
            <p:nvPr/>
          </p:nvSpPr>
          <p:spPr>
            <a:xfrm>
              <a:off x="0" y="0"/>
              <a:ext cx="2606197" cy="2235965"/>
            </a:xfrm>
            <a:custGeom>
              <a:avLst/>
              <a:gdLst/>
              <a:ahLst/>
              <a:cxnLst/>
              <a:rect l="l" t="t" r="r" b="b"/>
              <a:pathLst>
                <a:path w="2606197" h="2235965">
                  <a:moveTo>
                    <a:pt x="0" y="0"/>
                  </a:moveTo>
                  <a:lnTo>
                    <a:pt x="2606197" y="0"/>
                  </a:lnTo>
                  <a:lnTo>
                    <a:pt x="2606197" y="2235965"/>
                  </a:lnTo>
                  <a:lnTo>
                    <a:pt x="0" y="2235965"/>
                  </a:lnTo>
                  <a:close/>
                </a:path>
              </a:pathLst>
            </a:custGeom>
            <a:solidFill>
              <a:srgbClr val="000000">
                <a:alpha val="0"/>
              </a:srgbClr>
            </a:solidFill>
            <a:ln w="38100" cap="sq">
              <a:solidFill>
                <a:srgbClr val="048AFF"/>
              </a:solidFill>
              <a:prstDash val="solid"/>
              <a:miter/>
            </a:ln>
          </p:spPr>
        </p:sp>
        <p:sp>
          <p:nvSpPr>
            <p:cNvPr id="6" name="TextBox 6"/>
            <p:cNvSpPr txBox="1"/>
            <p:nvPr/>
          </p:nvSpPr>
          <p:spPr>
            <a:xfrm>
              <a:off x="0" y="-9525"/>
              <a:ext cx="2606197" cy="2245490"/>
            </a:xfrm>
            <a:prstGeom prst="rect">
              <a:avLst/>
            </a:prstGeom>
          </p:spPr>
          <p:txBody>
            <a:bodyPr lIns="50800" tIns="50800" rIns="50800" bIns="50800" rtlCol="0" anchor="ctr"/>
            <a:lstStyle/>
            <a:p>
              <a:pPr algn="ctr">
                <a:lnSpc>
                  <a:spcPts val="3131"/>
                </a:lnSpc>
              </a:pPr>
              <a:endParaRPr/>
            </a:p>
          </p:txBody>
        </p:sp>
      </p:grpSp>
      <p:sp>
        <p:nvSpPr>
          <p:cNvPr id="7" name="TextBox 7"/>
          <p:cNvSpPr txBox="1"/>
          <p:nvPr/>
        </p:nvSpPr>
        <p:spPr>
          <a:xfrm>
            <a:off x="7246727" y="3053774"/>
            <a:ext cx="7364348" cy="5477590"/>
          </a:xfrm>
          <a:prstGeom prst="rect">
            <a:avLst/>
          </a:prstGeom>
        </p:spPr>
        <p:txBody>
          <a:bodyPr lIns="0" tIns="0" rIns="0" bIns="0" rtlCol="0" anchor="t">
            <a:spAutoFit/>
          </a:bodyPr>
          <a:lstStyle/>
          <a:p>
            <a:pPr marL="755092" lvl="1" indent="-457200" algn="l">
              <a:lnSpc>
                <a:spcPts val="4304"/>
              </a:lnSpc>
              <a:buFont typeface="Courier New" panose="02070309020205020404" pitchFamily="49" charset="0"/>
              <a:buChar char="o"/>
            </a:pPr>
            <a:r>
              <a:rPr lang="en-US" sz="2759" dirty="0">
                <a:ln w="0"/>
                <a:solidFill>
                  <a:schemeClr val="accent1"/>
                </a:solidFill>
                <a:effectLst>
                  <a:outerShdw blurRad="38100" dist="25400" dir="5400000" algn="ctr" rotWithShape="0">
                    <a:srgbClr val="6E747A">
                      <a:alpha val="43000"/>
                    </a:srgbClr>
                  </a:outerShdw>
                </a:effectLst>
                <a:latin typeface="DM Sans Italics"/>
              </a:rPr>
              <a:t>About Company – Business model</a:t>
            </a:r>
          </a:p>
          <a:p>
            <a:pPr marL="755092" lvl="1" indent="-457200" algn="l">
              <a:lnSpc>
                <a:spcPts val="4304"/>
              </a:lnSpc>
              <a:buFont typeface="Courier New" panose="02070309020205020404" pitchFamily="49" charset="0"/>
              <a:buChar char="o"/>
            </a:pPr>
            <a:r>
              <a:rPr lang="en-US" sz="2759" dirty="0">
                <a:ln w="0"/>
                <a:solidFill>
                  <a:schemeClr val="accent1"/>
                </a:solidFill>
                <a:effectLst>
                  <a:outerShdw blurRad="38100" dist="25400" dir="5400000" algn="ctr" rotWithShape="0">
                    <a:srgbClr val="6E747A">
                      <a:alpha val="43000"/>
                    </a:srgbClr>
                  </a:outerShdw>
                </a:effectLst>
                <a:latin typeface="DM Sans Italics"/>
              </a:rPr>
              <a:t>How Teams work in a company</a:t>
            </a:r>
          </a:p>
          <a:p>
            <a:pPr marL="755092" lvl="1" indent="-457200" algn="l">
              <a:lnSpc>
                <a:spcPts val="4304"/>
              </a:lnSpc>
              <a:buFont typeface="Courier New" panose="02070309020205020404" pitchFamily="49" charset="0"/>
              <a:buChar char="o"/>
            </a:pPr>
            <a:r>
              <a:rPr lang="en-US" sz="2759" dirty="0">
                <a:ln w="0"/>
                <a:solidFill>
                  <a:schemeClr val="accent1"/>
                </a:solidFill>
                <a:effectLst>
                  <a:outerShdw blurRad="38100" dist="25400" dir="5400000" algn="ctr" rotWithShape="0">
                    <a:srgbClr val="6E747A">
                      <a:alpha val="43000"/>
                    </a:srgbClr>
                  </a:outerShdw>
                </a:effectLst>
                <a:latin typeface="DM Sans Italics"/>
              </a:rPr>
              <a:t>Problem Statement</a:t>
            </a:r>
          </a:p>
          <a:p>
            <a:pPr marL="755092" lvl="1" indent="-457200" algn="l">
              <a:lnSpc>
                <a:spcPts val="4304"/>
              </a:lnSpc>
              <a:buFont typeface="Courier New" panose="02070309020205020404" pitchFamily="49" charset="0"/>
              <a:buChar char="o"/>
            </a:pPr>
            <a:r>
              <a:rPr lang="en-US" sz="2759" dirty="0">
                <a:ln w="0"/>
                <a:solidFill>
                  <a:schemeClr val="accent1"/>
                </a:solidFill>
                <a:effectLst>
                  <a:outerShdw blurRad="38100" dist="25400" dir="5400000" algn="ctr" rotWithShape="0">
                    <a:srgbClr val="6E747A">
                      <a:alpha val="43000"/>
                    </a:srgbClr>
                  </a:outerShdw>
                </a:effectLst>
                <a:latin typeface="DM Sans Italics"/>
              </a:rPr>
              <a:t>Data Source – Data Description</a:t>
            </a:r>
          </a:p>
          <a:p>
            <a:pPr marL="755092" lvl="1" indent="-457200" algn="l">
              <a:lnSpc>
                <a:spcPts val="4304"/>
              </a:lnSpc>
              <a:buFont typeface="Courier New" panose="02070309020205020404" pitchFamily="49" charset="0"/>
              <a:buChar char="o"/>
            </a:pPr>
            <a:r>
              <a:rPr lang="en-US" sz="2759" dirty="0">
                <a:ln w="0"/>
                <a:solidFill>
                  <a:schemeClr val="accent1"/>
                </a:solidFill>
                <a:effectLst>
                  <a:outerShdw blurRad="38100" dist="25400" dir="5400000" algn="ctr" rotWithShape="0">
                    <a:srgbClr val="6E747A">
                      <a:alpha val="43000"/>
                    </a:srgbClr>
                  </a:outerShdw>
                </a:effectLst>
                <a:latin typeface="DM Sans Italics"/>
              </a:rPr>
              <a:t>Key Variables</a:t>
            </a:r>
          </a:p>
          <a:p>
            <a:pPr marL="755092" lvl="1" indent="-457200" algn="l">
              <a:lnSpc>
                <a:spcPts val="4304"/>
              </a:lnSpc>
              <a:buFont typeface="Courier New" panose="02070309020205020404" pitchFamily="49" charset="0"/>
              <a:buChar char="o"/>
            </a:pPr>
            <a:r>
              <a:rPr lang="en-US" sz="2759" dirty="0">
                <a:ln w="0"/>
                <a:solidFill>
                  <a:schemeClr val="accent1"/>
                </a:solidFill>
                <a:effectLst>
                  <a:outerShdw blurRad="38100" dist="25400" dir="5400000" algn="ctr" rotWithShape="0">
                    <a:srgbClr val="6E747A">
                      <a:alpha val="43000"/>
                    </a:srgbClr>
                  </a:outerShdw>
                </a:effectLst>
                <a:latin typeface="DM Sans Italics"/>
              </a:rPr>
              <a:t>Data Modelling</a:t>
            </a:r>
          </a:p>
          <a:p>
            <a:pPr marL="755092" lvl="1" indent="-457200" algn="l">
              <a:lnSpc>
                <a:spcPts val="4304"/>
              </a:lnSpc>
              <a:buFont typeface="Courier New" panose="02070309020205020404" pitchFamily="49" charset="0"/>
              <a:buChar char="o"/>
            </a:pPr>
            <a:r>
              <a:rPr lang="en-US" sz="2759" dirty="0">
                <a:ln w="0"/>
                <a:solidFill>
                  <a:schemeClr val="accent1"/>
                </a:solidFill>
                <a:effectLst>
                  <a:outerShdw blurRad="38100" dist="25400" dir="5400000" algn="ctr" rotWithShape="0">
                    <a:srgbClr val="6E747A">
                      <a:alpha val="43000"/>
                    </a:srgbClr>
                  </a:outerShdw>
                </a:effectLst>
                <a:latin typeface="DM Sans Italics"/>
              </a:rPr>
              <a:t>Profit and Loss Statement</a:t>
            </a:r>
          </a:p>
          <a:p>
            <a:pPr marL="755092" lvl="1" indent="-457200" algn="l">
              <a:lnSpc>
                <a:spcPts val="4304"/>
              </a:lnSpc>
              <a:buFont typeface="Courier New" panose="02070309020205020404" pitchFamily="49" charset="0"/>
              <a:buChar char="o"/>
            </a:pPr>
            <a:r>
              <a:rPr lang="en-US" sz="2759" dirty="0">
                <a:ln w="0"/>
                <a:solidFill>
                  <a:schemeClr val="accent1"/>
                </a:solidFill>
                <a:effectLst>
                  <a:outerShdw blurRad="38100" dist="25400" dir="5400000" algn="ctr" rotWithShape="0">
                    <a:srgbClr val="6E747A">
                      <a:alpha val="43000"/>
                    </a:srgbClr>
                  </a:outerShdw>
                </a:effectLst>
                <a:latin typeface="DM Sans Italics"/>
              </a:rPr>
              <a:t>Business Terms</a:t>
            </a:r>
          </a:p>
          <a:p>
            <a:pPr marL="755092" lvl="1" indent="-457200" algn="l">
              <a:lnSpc>
                <a:spcPts val="4304"/>
              </a:lnSpc>
              <a:buFont typeface="Courier New" panose="02070309020205020404" pitchFamily="49" charset="0"/>
              <a:buChar char="o"/>
            </a:pPr>
            <a:r>
              <a:rPr lang="en-US" sz="2759" dirty="0">
                <a:ln w="0"/>
                <a:solidFill>
                  <a:schemeClr val="accent1"/>
                </a:solidFill>
                <a:effectLst>
                  <a:outerShdw blurRad="38100" dist="25400" dir="5400000" algn="ctr" rotWithShape="0">
                    <a:srgbClr val="6E747A">
                      <a:alpha val="43000"/>
                    </a:srgbClr>
                  </a:outerShdw>
                </a:effectLst>
                <a:latin typeface="DM Sans Italics"/>
              </a:rPr>
              <a:t>Overview of Dashboard</a:t>
            </a:r>
          </a:p>
          <a:p>
            <a:pPr marL="755092" lvl="1" indent="-457200" algn="l">
              <a:lnSpc>
                <a:spcPts val="4304"/>
              </a:lnSpc>
              <a:buFont typeface="Courier New" panose="02070309020205020404" pitchFamily="49" charset="0"/>
              <a:buChar char="o"/>
            </a:pPr>
            <a:r>
              <a:rPr lang="en-US" sz="2759" dirty="0">
                <a:ln w="0"/>
                <a:solidFill>
                  <a:schemeClr val="accent1"/>
                </a:solidFill>
                <a:effectLst>
                  <a:outerShdw blurRad="38100" dist="25400" dir="5400000" algn="ctr" rotWithShape="0">
                    <a:srgbClr val="6E747A">
                      <a:alpha val="43000"/>
                    </a:srgbClr>
                  </a:outerShdw>
                </a:effectLst>
                <a:latin typeface="DM Sans Italics"/>
              </a:rPr>
              <a:t>Summary</a:t>
            </a:r>
          </a:p>
        </p:txBody>
      </p:sp>
      <p:sp>
        <p:nvSpPr>
          <p:cNvPr id="8" name="TextBox 8"/>
          <p:cNvSpPr txBox="1"/>
          <p:nvPr/>
        </p:nvSpPr>
        <p:spPr>
          <a:xfrm>
            <a:off x="6728644" y="1794630"/>
            <a:ext cx="4830711" cy="792012"/>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ctr">
              <a:lnSpc>
                <a:spcPts val="6374"/>
              </a:lnSpc>
            </a:pPr>
            <a:r>
              <a:rPr lang="en-US" sz="4586"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Overview</a:t>
            </a:r>
          </a:p>
        </p:txBody>
      </p:sp>
      <p:grpSp>
        <p:nvGrpSpPr>
          <p:cNvPr id="9" name="Group 9"/>
          <p:cNvGrpSpPr/>
          <p:nvPr/>
        </p:nvGrpSpPr>
        <p:grpSpPr>
          <a:xfrm>
            <a:off x="16017180" y="-1431186"/>
            <a:ext cx="3656258" cy="365625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Freeform 12">
            <a:extLst>
              <a:ext uri="{FF2B5EF4-FFF2-40B4-BE49-F238E27FC236}">
                <a16:creationId xmlns:a16="http://schemas.microsoft.com/office/drawing/2014/main" id="{C5790CD5-F539-478F-A90A-941095A10D7F}"/>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4"/>
            <a:stretch>
              <a:fillRect/>
            </a:stretch>
          </a:blipFill>
        </p:spPr>
      </p:sp>
    </p:spTree>
    <p:extLst>
      <p:ext uri="{BB962C8B-B14F-4D97-AF65-F5344CB8AC3E}">
        <p14:creationId xmlns:p14="http://schemas.microsoft.com/office/powerpoint/2010/main" val="11363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 calcmode="lin" valueType="num">
                                      <p:cBhvr additive="base">
                                        <p:cTn id="27"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 calcmode="lin" valueType="num">
                                      <p:cBhvr additive="base">
                                        <p:cTn id="39" dur="5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7">
                                            <p:txEl>
                                              <p:pRg st="8" end="8"/>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 calcmode="lin" valueType="num">
                                      <p:cBhvr additive="base">
                                        <p:cTn id="43" dur="5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3"/>
            <a:stretch>
              <a:fillRect/>
            </a:stretch>
          </a:blipFill>
        </p:spPr>
      </p:sp>
      <p:sp>
        <p:nvSpPr>
          <p:cNvPr id="4" name="TextBox 4"/>
          <p:cNvSpPr txBox="1"/>
          <p:nvPr/>
        </p:nvSpPr>
        <p:spPr>
          <a:xfrm>
            <a:off x="2900792" y="1126133"/>
            <a:ext cx="12699990" cy="1814343"/>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l">
              <a:lnSpc>
                <a:spcPts val="7173"/>
              </a:lnSpc>
            </a:pPr>
            <a:r>
              <a:rPr lang="en-US" sz="516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About Company – Business model</a:t>
            </a:r>
          </a:p>
          <a:p>
            <a:pPr algn="l">
              <a:lnSpc>
                <a:spcPts val="7173"/>
              </a:lnSpc>
            </a:pPr>
            <a:endParaRPr lang="en-US" sz="516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endParaRPr>
          </a:p>
        </p:txBody>
      </p:sp>
      <p:sp>
        <p:nvSpPr>
          <p:cNvPr id="5" name="Freeform 5"/>
          <p:cNvSpPr/>
          <p:nvPr/>
        </p:nvSpPr>
        <p:spPr>
          <a:xfrm>
            <a:off x="-1070134" y="74210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sp>
        <p:nvSpPr>
          <p:cNvPr id="7" name="TextBox 7"/>
          <p:cNvSpPr txBox="1"/>
          <p:nvPr/>
        </p:nvSpPr>
        <p:spPr>
          <a:xfrm>
            <a:off x="1652249" y="2280578"/>
            <a:ext cx="15392739" cy="930960"/>
          </a:xfrm>
          <a:prstGeom prst="rect">
            <a:avLst/>
          </a:prstGeom>
        </p:spPr>
        <p:txBody>
          <a:bodyPr wrap="square" lIns="0" tIns="0" rIns="0" bIns="0" rtlCol="0" anchor="t">
            <a:spAutoFit/>
          </a:bodyPr>
          <a:lstStyle/>
          <a:p>
            <a:pPr algn="l">
              <a:lnSpc>
                <a:spcPts val="3655"/>
              </a:lnSpc>
            </a:pPr>
            <a:r>
              <a:rPr lang="en-US" sz="2972" dirty="0" err="1">
                <a:ln w="0"/>
                <a:solidFill>
                  <a:schemeClr val="accent1"/>
                </a:solidFill>
                <a:effectLst>
                  <a:outerShdw blurRad="38100" dist="25400" dir="5400000" algn="ctr" rotWithShape="0">
                    <a:srgbClr val="6E747A">
                      <a:alpha val="43000"/>
                    </a:srgbClr>
                  </a:outerShdw>
                </a:effectLst>
              </a:rPr>
              <a:t>Atliq</a:t>
            </a:r>
            <a:r>
              <a:rPr lang="en-US" sz="2972" dirty="0">
                <a:ln w="0"/>
                <a:solidFill>
                  <a:schemeClr val="accent1"/>
                </a:solidFill>
                <a:effectLst>
                  <a:outerShdw blurRad="38100" dist="25400" dir="5400000" algn="ctr" rotWithShape="0">
                    <a:srgbClr val="6E747A">
                      <a:alpha val="43000"/>
                    </a:srgbClr>
                  </a:outerShdw>
                </a:effectLst>
              </a:rPr>
              <a:t> Hardware is a leading manufacturer and supplier of computer hardware and peripherals. As a consumer electronics company, it operates globally, catering to markets in various countries.</a:t>
            </a:r>
            <a:endParaRPr lang="en-US" sz="2972" dirty="0">
              <a:solidFill>
                <a:srgbClr val="FFFFFF"/>
              </a:solidFill>
            </a:endParaRPr>
          </a:p>
        </p:txBody>
      </p:sp>
      <p:sp>
        <p:nvSpPr>
          <p:cNvPr id="8" name="Freeform 12">
            <a:extLst>
              <a:ext uri="{FF2B5EF4-FFF2-40B4-BE49-F238E27FC236}">
                <a16:creationId xmlns:a16="http://schemas.microsoft.com/office/drawing/2014/main" id="{206FE5F6-572F-403A-916E-C486A549B52B}"/>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6"/>
            <a:stretch>
              <a:fillRect/>
            </a:stretch>
          </a:blipFill>
        </p:spPr>
      </p:sp>
      <p:sp>
        <p:nvSpPr>
          <p:cNvPr id="22" name="Rectangle: Rounded Corners 21">
            <a:extLst>
              <a:ext uri="{FF2B5EF4-FFF2-40B4-BE49-F238E27FC236}">
                <a16:creationId xmlns:a16="http://schemas.microsoft.com/office/drawing/2014/main" id="{B55D44EC-2AEE-408B-B6BD-C924CBD8FB5E}"/>
              </a:ext>
            </a:extLst>
          </p:cNvPr>
          <p:cNvSpPr/>
          <p:nvPr/>
        </p:nvSpPr>
        <p:spPr>
          <a:xfrm>
            <a:off x="1719466" y="4115576"/>
            <a:ext cx="3505200" cy="16002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err="1"/>
              <a:t>AtliQ</a:t>
            </a:r>
            <a:r>
              <a:rPr lang="en-US" sz="2800" dirty="0"/>
              <a:t> Hardware</a:t>
            </a:r>
          </a:p>
        </p:txBody>
      </p:sp>
      <p:sp>
        <p:nvSpPr>
          <p:cNvPr id="23" name="Rectangle: Rounded Corners 22">
            <a:extLst>
              <a:ext uri="{FF2B5EF4-FFF2-40B4-BE49-F238E27FC236}">
                <a16:creationId xmlns:a16="http://schemas.microsoft.com/office/drawing/2014/main" id="{6EC124F6-9CC6-40A3-A3CE-D5D2C6801EEF}"/>
              </a:ext>
            </a:extLst>
          </p:cNvPr>
          <p:cNvSpPr/>
          <p:nvPr/>
        </p:nvSpPr>
        <p:spPr>
          <a:xfrm>
            <a:off x="7815459" y="4131905"/>
            <a:ext cx="3505200" cy="16002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t>Customers</a:t>
            </a:r>
          </a:p>
        </p:txBody>
      </p:sp>
      <p:sp>
        <p:nvSpPr>
          <p:cNvPr id="24" name="Rectangle: Rounded Corners 23">
            <a:extLst>
              <a:ext uri="{FF2B5EF4-FFF2-40B4-BE49-F238E27FC236}">
                <a16:creationId xmlns:a16="http://schemas.microsoft.com/office/drawing/2014/main" id="{E86EFD97-BC1A-4D80-BFE2-41A330CE0EDB}"/>
              </a:ext>
            </a:extLst>
          </p:cNvPr>
          <p:cNvSpPr/>
          <p:nvPr/>
        </p:nvSpPr>
        <p:spPr>
          <a:xfrm>
            <a:off x="13525274" y="4115576"/>
            <a:ext cx="3505200" cy="16002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t>Consumers</a:t>
            </a:r>
          </a:p>
        </p:txBody>
      </p:sp>
      <p:pic>
        <p:nvPicPr>
          <p:cNvPr id="25" name="Graphic 24" descr="Computer">
            <a:extLst>
              <a:ext uri="{FF2B5EF4-FFF2-40B4-BE49-F238E27FC236}">
                <a16:creationId xmlns:a16="http://schemas.microsoft.com/office/drawing/2014/main" id="{E7D17C4D-87F5-4878-AE8A-6B2E8A951A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3626" y="5920056"/>
            <a:ext cx="914400" cy="914400"/>
          </a:xfrm>
          <a:prstGeom prst="rect">
            <a:avLst/>
          </a:prstGeom>
        </p:spPr>
      </p:pic>
      <p:pic>
        <p:nvPicPr>
          <p:cNvPr id="26" name="Graphic 25" descr="USB">
            <a:extLst>
              <a:ext uri="{FF2B5EF4-FFF2-40B4-BE49-F238E27FC236}">
                <a16:creationId xmlns:a16="http://schemas.microsoft.com/office/drawing/2014/main" id="{C8CD3F55-EAE9-429D-92CE-3A280A4F26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01344" y="7064431"/>
            <a:ext cx="1075514" cy="1075514"/>
          </a:xfrm>
          <a:prstGeom prst="rect">
            <a:avLst/>
          </a:prstGeom>
        </p:spPr>
      </p:pic>
      <p:pic>
        <p:nvPicPr>
          <p:cNvPr id="27" name="Graphic 26" descr="Wireless router">
            <a:extLst>
              <a:ext uri="{FF2B5EF4-FFF2-40B4-BE49-F238E27FC236}">
                <a16:creationId xmlns:a16="http://schemas.microsoft.com/office/drawing/2014/main" id="{C910AA31-4697-49F9-B98C-078A9264B1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91116" y="6463992"/>
            <a:ext cx="1075514" cy="1075514"/>
          </a:xfrm>
          <a:prstGeom prst="rect">
            <a:avLst/>
          </a:prstGeom>
        </p:spPr>
      </p:pic>
      <p:pic>
        <p:nvPicPr>
          <p:cNvPr id="28" name="Graphic 27" descr="Server">
            <a:extLst>
              <a:ext uri="{FF2B5EF4-FFF2-40B4-BE49-F238E27FC236}">
                <a16:creationId xmlns:a16="http://schemas.microsoft.com/office/drawing/2014/main" id="{696F36AF-0341-4A9B-8956-801F8ECB1FB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76716" y="6519268"/>
            <a:ext cx="839224" cy="839224"/>
          </a:xfrm>
          <a:prstGeom prst="rect">
            <a:avLst/>
          </a:prstGeom>
        </p:spPr>
      </p:pic>
      <p:pic>
        <p:nvPicPr>
          <p:cNvPr id="29" name="Graphic 28" descr="Disk">
            <a:extLst>
              <a:ext uri="{FF2B5EF4-FFF2-40B4-BE49-F238E27FC236}">
                <a16:creationId xmlns:a16="http://schemas.microsoft.com/office/drawing/2014/main" id="{95D59E23-6CF5-437C-A1DE-80E65E55AB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49050" y="5867211"/>
            <a:ext cx="687757" cy="687757"/>
          </a:xfrm>
          <a:prstGeom prst="rect">
            <a:avLst/>
          </a:prstGeom>
        </p:spPr>
      </p:pic>
      <p:pic>
        <p:nvPicPr>
          <p:cNvPr id="30" name="Graphic 29" descr="Record">
            <a:extLst>
              <a:ext uri="{FF2B5EF4-FFF2-40B4-BE49-F238E27FC236}">
                <a16:creationId xmlns:a16="http://schemas.microsoft.com/office/drawing/2014/main" id="{A3C4C66F-E459-450D-B342-BDE9635D23D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86580" y="5776234"/>
            <a:ext cx="687758" cy="687758"/>
          </a:xfrm>
          <a:prstGeom prst="rect">
            <a:avLst/>
          </a:prstGeom>
        </p:spPr>
      </p:pic>
      <p:sp>
        <p:nvSpPr>
          <p:cNvPr id="31" name="Rectangle: Rounded Corners 30">
            <a:extLst>
              <a:ext uri="{FF2B5EF4-FFF2-40B4-BE49-F238E27FC236}">
                <a16:creationId xmlns:a16="http://schemas.microsoft.com/office/drawing/2014/main" id="{A1647AD0-D197-42A8-B3A4-A83563FEE4BD}"/>
              </a:ext>
            </a:extLst>
          </p:cNvPr>
          <p:cNvSpPr/>
          <p:nvPr/>
        </p:nvSpPr>
        <p:spPr>
          <a:xfrm>
            <a:off x="7833602" y="7001748"/>
            <a:ext cx="3505200" cy="214641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800" dirty="0"/>
          </a:p>
          <a:p>
            <a:pPr algn="ctr"/>
            <a:r>
              <a:rPr lang="en-US" sz="2800" dirty="0"/>
              <a:t>Amazon</a:t>
            </a:r>
            <a:br>
              <a:rPr lang="en-US" sz="2800" dirty="0"/>
            </a:br>
            <a:r>
              <a:rPr lang="en-US" sz="2800" dirty="0"/>
              <a:t>Flipkart</a:t>
            </a:r>
            <a:br>
              <a:rPr lang="en-US" sz="2800" dirty="0"/>
            </a:br>
            <a:r>
              <a:rPr lang="en-US" sz="2800" dirty="0"/>
              <a:t>Croma…</a:t>
            </a:r>
            <a:br>
              <a:rPr lang="en-US" sz="2800" dirty="0"/>
            </a:br>
            <a:endParaRPr lang="en-US" sz="2800" dirty="0"/>
          </a:p>
        </p:txBody>
      </p:sp>
      <p:pic>
        <p:nvPicPr>
          <p:cNvPr id="32" name="Graphic 31" descr="Group of people">
            <a:extLst>
              <a:ext uri="{FF2B5EF4-FFF2-40B4-BE49-F238E27FC236}">
                <a16:creationId xmlns:a16="http://schemas.microsoft.com/office/drawing/2014/main" id="{02AA9396-8D64-4105-ADCD-D12417CE60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744474" y="6173509"/>
            <a:ext cx="1728148" cy="1728148"/>
          </a:xfrm>
          <a:prstGeom prst="rect">
            <a:avLst/>
          </a:prstGeom>
        </p:spPr>
      </p:pic>
      <p:cxnSp>
        <p:nvCxnSpPr>
          <p:cNvPr id="33" name="Straight Arrow Connector 32">
            <a:extLst>
              <a:ext uri="{FF2B5EF4-FFF2-40B4-BE49-F238E27FC236}">
                <a16:creationId xmlns:a16="http://schemas.microsoft.com/office/drawing/2014/main" id="{25C2BC11-D645-48EC-A151-100A12030A77}"/>
              </a:ext>
            </a:extLst>
          </p:cNvPr>
          <p:cNvCxnSpPr>
            <a:cxnSpLocks/>
          </p:cNvCxnSpPr>
          <p:nvPr/>
        </p:nvCxnSpPr>
        <p:spPr>
          <a:xfrm>
            <a:off x="5524274" y="4932005"/>
            <a:ext cx="198120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B7F35FB9-83E5-4B62-9882-E0BE47E880DC}"/>
              </a:ext>
            </a:extLst>
          </p:cNvPr>
          <p:cNvCxnSpPr>
            <a:cxnSpLocks/>
          </p:cNvCxnSpPr>
          <p:nvPr/>
        </p:nvCxnSpPr>
        <p:spPr>
          <a:xfrm>
            <a:off x="11467874" y="4915676"/>
            <a:ext cx="198120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5" name="Arrow: Down 34">
            <a:extLst>
              <a:ext uri="{FF2B5EF4-FFF2-40B4-BE49-F238E27FC236}">
                <a16:creationId xmlns:a16="http://schemas.microsoft.com/office/drawing/2014/main" id="{C6B95194-2B71-4EB5-BC30-5B9552AFFD0D}"/>
              </a:ext>
            </a:extLst>
          </p:cNvPr>
          <p:cNvSpPr/>
          <p:nvPr/>
        </p:nvSpPr>
        <p:spPr>
          <a:xfrm>
            <a:off x="9279770" y="5964397"/>
            <a:ext cx="310726" cy="687757"/>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par>
                                <p:cTn id="26" presetID="22" presetClass="entr" presetSubtype="4"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22" presetClass="entr" presetSubtype="4"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ppt_x"/>
                                          </p:val>
                                        </p:tav>
                                        <p:tav tm="100000">
                                          <p:val>
                                            <p:strVal val="#ppt_x"/>
                                          </p:val>
                                        </p:tav>
                                      </p:tavLst>
                                    </p:anim>
                                    <p:anim calcmode="lin" valueType="num">
                                      <p:cBhvr additive="base">
                                        <p:cTn id="5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barn(inVertical)">
                                      <p:cBhvr>
                                        <p:cTn id="57" dur="500"/>
                                        <p:tgtEl>
                                          <p:spTgt spid="34"/>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barn(inVertical)">
                                      <p:cBhvr>
                                        <p:cTn id="60" dur="500"/>
                                        <p:tgtEl>
                                          <p:spTgt spid="24"/>
                                        </p:tgtEl>
                                      </p:cBhvr>
                                    </p:animEffect>
                                  </p:childTnLst>
                                </p:cTn>
                              </p:par>
                              <p:par>
                                <p:cTn id="61" presetID="16" presetClass="entr" presetSubtype="21"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arn(inVertical)">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1"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flipH="1" flipV="1">
            <a:off x="0" y="-228600"/>
            <a:ext cx="18288000" cy="10515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3"/>
            <a:stretch>
              <a:fillRect/>
            </a:stretch>
          </a:blipFill>
        </p:spPr>
      </p:sp>
      <p:sp>
        <p:nvSpPr>
          <p:cNvPr id="4" name="TextBox 4"/>
          <p:cNvSpPr txBox="1"/>
          <p:nvPr/>
        </p:nvSpPr>
        <p:spPr>
          <a:xfrm>
            <a:off x="2900792" y="1126133"/>
            <a:ext cx="12699990" cy="886384"/>
          </a:xfrm>
          <a:prstGeom prst="rect">
            <a:avLst/>
          </a:prstGeom>
        </p:spPr>
        <p:txBody>
          <a:bodyPr lIns="0" tIns="0" rIns="0" bIns="0" rtlCol="0" anchor="t">
            <a:spAutoFit/>
          </a:bodyPr>
          <a:lstStyle/>
          <a:p>
            <a:pPr algn="l">
              <a:lnSpc>
                <a:spcPts val="7173"/>
              </a:lnSpc>
            </a:pPr>
            <a:r>
              <a:rPr lang="en-US" sz="516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AtliQ</a:t>
            </a:r>
            <a:r>
              <a:rPr lang="en-US" sz="516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 Hardware – Business Model</a:t>
            </a:r>
          </a:p>
        </p:txBody>
      </p:sp>
      <p:sp>
        <p:nvSpPr>
          <p:cNvPr id="5" name="Freeform 5"/>
          <p:cNvSpPr/>
          <p:nvPr/>
        </p:nvSpPr>
        <p:spPr>
          <a:xfrm>
            <a:off x="-1070134" y="74210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sp>
        <p:nvSpPr>
          <p:cNvPr id="8" name="Freeform 12">
            <a:extLst>
              <a:ext uri="{FF2B5EF4-FFF2-40B4-BE49-F238E27FC236}">
                <a16:creationId xmlns:a16="http://schemas.microsoft.com/office/drawing/2014/main" id="{73043D4B-A12E-4F6B-96FC-A6B7BE4BEFD3}"/>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6"/>
            <a:stretch>
              <a:fillRect/>
            </a:stretch>
          </a:blipFill>
        </p:spPr>
      </p:sp>
      <p:sp>
        <p:nvSpPr>
          <p:cNvPr id="7" name="Rectangle: Rounded Corners 6">
            <a:extLst>
              <a:ext uri="{FF2B5EF4-FFF2-40B4-BE49-F238E27FC236}">
                <a16:creationId xmlns:a16="http://schemas.microsoft.com/office/drawing/2014/main" id="{399CA691-7465-4CE2-A89D-FA517C859F86}"/>
              </a:ext>
            </a:extLst>
          </p:cNvPr>
          <p:cNvSpPr/>
          <p:nvPr/>
        </p:nvSpPr>
        <p:spPr>
          <a:xfrm>
            <a:off x="1148192" y="3768508"/>
            <a:ext cx="3505200" cy="16002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err="1"/>
              <a:t>AtliQ</a:t>
            </a:r>
            <a:r>
              <a:rPr lang="en-US" sz="2800" dirty="0"/>
              <a:t> Hardware</a:t>
            </a:r>
          </a:p>
        </p:txBody>
      </p:sp>
      <p:sp>
        <p:nvSpPr>
          <p:cNvPr id="10" name="Rectangle: Rounded Corners 9">
            <a:extLst>
              <a:ext uri="{FF2B5EF4-FFF2-40B4-BE49-F238E27FC236}">
                <a16:creationId xmlns:a16="http://schemas.microsoft.com/office/drawing/2014/main" id="{F6CC11B9-FF26-4A0C-947B-61F6FAC9795E}"/>
              </a:ext>
            </a:extLst>
          </p:cNvPr>
          <p:cNvSpPr/>
          <p:nvPr/>
        </p:nvSpPr>
        <p:spPr>
          <a:xfrm>
            <a:off x="7244185" y="3784837"/>
            <a:ext cx="3505200" cy="16002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t>Customers</a:t>
            </a:r>
          </a:p>
        </p:txBody>
      </p:sp>
      <p:sp>
        <p:nvSpPr>
          <p:cNvPr id="12" name="Rectangle: Rounded Corners 11">
            <a:extLst>
              <a:ext uri="{FF2B5EF4-FFF2-40B4-BE49-F238E27FC236}">
                <a16:creationId xmlns:a16="http://schemas.microsoft.com/office/drawing/2014/main" id="{A1541824-2A6B-42FF-8C0F-7C9D66F481B8}"/>
              </a:ext>
            </a:extLst>
          </p:cNvPr>
          <p:cNvSpPr/>
          <p:nvPr/>
        </p:nvSpPr>
        <p:spPr>
          <a:xfrm>
            <a:off x="12954000" y="3768508"/>
            <a:ext cx="3505200" cy="16002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t>Consumers</a:t>
            </a:r>
          </a:p>
        </p:txBody>
      </p:sp>
      <p:pic>
        <p:nvPicPr>
          <p:cNvPr id="13" name="Graphic 12" descr="Computer">
            <a:extLst>
              <a:ext uri="{FF2B5EF4-FFF2-40B4-BE49-F238E27FC236}">
                <a16:creationId xmlns:a16="http://schemas.microsoft.com/office/drawing/2014/main" id="{42904748-A160-45BE-B01F-B9329A3151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2352" y="5572988"/>
            <a:ext cx="914400" cy="914400"/>
          </a:xfrm>
          <a:prstGeom prst="rect">
            <a:avLst/>
          </a:prstGeom>
        </p:spPr>
      </p:pic>
      <p:pic>
        <p:nvPicPr>
          <p:cNvPr id="15" name="Graphic 14" descr="USB">
            <a:extLst>
              <a:ext uri="{FF2B5EF4-FFF2-40B4-BE49-F238E27FC236}">
                <a16:creationId xmlns:a16="http://schemas.microsoft.com/office/drawing/2014/main" id="{58B5A726-E475-4032-9FFD-222B46CFC9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30070" y="6717363"/>
            <a:ext cx="1075514" cy="1075514"/>
          </a:xfrm>
          <a:prstGeom prst="rect">
            <a:avLst/>
          </a:prstGeom>
        </p:spPr>
      </p:pic>
      <p:pic>
        <p:nvPicPr>
          <p:cNvPr id="17" name="Graphic 16" descr="Wireless router">
            <a:extLst>
              <a:ext uri="{FF2B5EF4-FFF2-40B4-BE49-F238E27FC236}">
                <a16:creationId xmlns:a16="http://schemas.microsoft.com/office/drawing/2014/main" id="{2C004F7D-EDFA-4979-BFAD-EA41BEB15C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19842" y="6116924"/>
            <a:ext cx="1075514" cy="1075514"/>
          </a:xfrm>
          <a:prstGeom prst="rect">
            <a:avLst/>
          </a:prstGeom>
        </p:spPr>
      </p:pic>
      <p:pic>
        <p:nvPicPr>
          <p:cNvPr id="19" name="Graphic 18" descr="Server">
            <a:extLst>
              <a:ext uri="{FF2B5EF4-FFF2-40B4-BE49-F238E27FC236}">
                <a16:creationId xmlns:a16="http://schemas.microsoft.com/office/drawing/2014/main" id="{5D0FC1A6-DF9F-4974-AA49-0DD26AA0E3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05442" y="6172200"/>
            <a:ext cx="839224" cy="839224"/>
          </a:xfrm>
          <a:prstGeom prst="rect">
            <a:avLst/>
          </a:prstGeom>
        </p:spPr>
      </p:pic>
      <p:pic>
        <p:nvPicPr>
          <p:cNvPr id="21" name="Graphic 20" descr="Disk">
            <a:extLst>
              <a:ext uri="{FF2B5EF4-FFF2-40B4-BE49-F238E27FC236}">
                <a16:creationId xmlns:a16="http://schemas.microsoft.com/office/drawing/2014/main" id="{FB0BFC10-FB9D-4A19-BD2B-FF2DF35634A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77776" y="5520143"/>
            <a:ext cx="687757" cy="687757"/>
          </a:xfrm>
          <a:prstGeom prst="rect">
            <a:avLst/>
          </a:prstGeom>
        </p:spPr>
      </p:pic>
      <p:pic>
        <p:nvPicPr>
          <p:cNvPr id="23" name="Graphic 22" descr="Record">
            <a:extLst>
              <a:ext uri="{FF2B5EF4-FFF2-40B4-BE49-F238E27FC236}">
                <a16:creationId xmlns:a16="http://schemas.microsoft.com/office/drawing/2014/main" id="{89DDE3AC-F534-442A-8E7E-1D4A8BD693B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15306" y="5429166"/>
            <a:ext cx="687758" cy="687758"/>
          </a:xfrm>
          <a:prstGeom prst="rect">
            <a:avLst/>
          </a:prstGeom>
        </p:spPr>
      </p:pic>
      <p:sp>
        <p:nvSpPr>
          <p:cNvPr id="24" name="Rectangle: Rounded Corners 23">
            <a:extLst>
              <a:ext uri="{FF2B5EF4-FFF2-40B4-BE49-F238E27FC236}">
                <a16:creationId xmlns:a16="http://schemas.microsoft.com/office/drawing/2014/main" id="{E3DD7167-26F2-49F5-9138-8A4A82CAE9C4}"/>
              </a:ext>
            </a:extLst>
          </p:cNvPr>
          <p:cNvSpPr/>
          <p:nvPr/>
        </p:nvSpPr>
        <p:spPr>
          <a:xfrm>
            <a:off x="7262328" y="6654680"/>
            <a:ext cx="3505200" cy="214641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800" dirty="0"/>
          </a:p>
          <a:p>
            <a:pPr algn="ctr"/>
            <a:r>
              <a:rPr lang="en-US" sz="2800" dirty="0"/>
              <a:t>Amazon</a:t>
            </a:r>
            <a:br>
              <a:rPr lang="en-US" sz="2800" dirty="0"/>
            </a:br>
            <a:r>
              <a:rPr lang="en-US" sz="2800" dirty="0"/>
              <a:t>Flipkart</a:t>
            </a:r>
            <a:br>
              <a:rPr lang="en-US" sz="2800" dirty="0"/>
            </a:br>
            <a:r>
              <a:rPr lang="en-US" sz="2800" dirty="0"/>
              <a:t>Croma…</a:t>
            </a:r>
            <a:br>
              <a:rPr lang="en-US" sz="2800" dirty="0"/>
            </a:br>
            <a:endParaRPr lang="en-US" sz="2800" dirty="0"/>
          </a:p>
        </p:txBody>
      </p:sp>
      <p:pic>
        <p:nvPicPr>
          <p:cNvPr id="27" name="Graphic 26" descr="Group of people">
            <a:extLst>
              <a:ext uri="{FF2B5EF4-FFF2-40B4-BE49-F238E27FC236}">
                <a16:creationId xmlns:a16="http://schemas.microsoft.com/office/drawing/2014/main" id="{89930438-6A8A-4A60-8848-466B875F459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73200" y="5826441"/>
            <a:ext cx="1728148" cy="1728148"/>
          </a:xfrm>
          <a:prstGeom prst="rect">
            <a:avLst/>
          </a:prstGeom>
        </p:spPr>
      </p:pic>
      <p:cxnSp>
        <p:nvCxnSpPr>
          <p:cNvPr id="29" name="Straight Arrow Connector 28">
            <a:extLst>
              <a:ext uri="{FF2B5EF4-FFF2-40B4-BE49-F238E27FC236}">
                <a16:creationId xmlns:a16="http://schemas.microsoft.com/office/drawing/2014/main" id="{EF360C9D-7D27-41AD-9BF6-0E7FD209E743}"/>
              </a:ext>
            </a:extLst>
          </p:cNvPr>
          <p:cNvCxnSpPr>
            <a:cxnSpLocks/>
          </p:cNvCxnSpPr>
          <p:nvPr/>
        </p:nvCxnSpPr>
        <p:spPr>
          <a:xfrm>
            <a:off x="4953000" y="4584937"/>
            <a:ext cx="198120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C26E3A13-8727-4754-9444-33AEDCAFB634}"/>
              </a:ext>
            </a:extLst>
          </p:cNvPr>
          <p:cNvCxnSpPr>
            <a:cxnSpLocks/>
          </p:cNvCxnSpPr>
          <p:nvPr/>
        </p:nvCxnSpPr>
        <p:spPr>
          <a:xfrm>
            <a:off x="10896600" y="4568608"/>
            <a:ext cx="198120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1" name="Arrow: Down 30">
            <a:extLst>
              <a:ext uri="{FF2B5EF4-FFF2-40B4-BE49-F238E27FC236}">
                <a16:creationId xmlns:a16="http://schemas.microsoft.com/office/drawing/2014/main" id="{B1FB81EB-BFAC-49F4-92A4-9167BE173E0A}"/>
              </a:ext>
            </a:extLst>
          </p:cNvPr>
          <p:cNvSpPr/>
          <p:nvPr/>
        </p:nvSpPr>
        <p:spPr>
          <a:xfrm>
            <a:off x="8833274" y="5642762"/>
            <a:ext cx="310726" cy="687757"/>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29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par>
                                <p:cTn id="20" presetID="2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barn(inVertical)">
                                      <p:cBhvr>
                                        <p:cTn id="45" dur="500"/>
                                        <p:tgtEl>
                                          <p:spTgt spid="30"/>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arn(inVertical)">
                                      <p:cBhvr>
                                        <p:cTn id="48" dur="500"/>
                                        <p:tgtEl>
                                          <p:spTgt spid="12"/>
                                        </p:tgtEl>
                                      </p:cBhvr>
                                    </p:animEffect>
                                  </p:childTnLst>
                                </p:cTn>
                              </p:par>
                              <p:par>
                                <p:cTn id="49" presetID="16" presetClass="entr" presetSubtype="21"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inVertical)">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24"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flipH="1" flipV="1">
            <a:off x="0" y="-190500"/>
            <a:ext cx="18288000" cy="10515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3"/>
            <a:stretch>
              <a:fillRect/>
            </a:stretch>
          </a:blipFill>
        </p:spPr>
      </p:sp>
      <p:sp>
        <p:nvSpPr>
          <p:cNvPr id="4" name="TextBox 4"/>
          <p:cNvSpPr txBox="1"/>
          <p:nvPr/>
        </p:nvSpPr>
        <p:spPr>
          <a:xfrm>
            <a:off x="2900792" y="1126133"/>
            <a:ext cx="12699990" cy="886384"/>
          </a:xfrm>
          <a:prstGeom prst="rect">
            <a:avLst/>
          </a:prstGeom>
        </p:spPr>
        <p:txBody>
          <a:bodyPr lIns="0" tIns="0" rIns="0" bIns="0" rtlCol="0" anchor="t">
            <a:spAutoFit/>
          </a:bodyPr>
          <a:lstStyle/>
          <a:p>
            <a:pPr algn="l">
              <a:lnSpc>
                <a:spcPts val="7173"/>
              </a:lnSpc>
            </a:pPr>
            <a:r>
              <a:rPr lang="en-US" sz="516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AtliQ</a:t>
            </a:r>
            <a:r>
              <a:rPr lang="en-US" sz="516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 Hardware – Business Model</a:t>
            </a:r>
          </a:p>
        </p:txBody>
      </p:sp>
      <p:sp>
        <p:nvSpPr>
          <p:cNvPr id="5" name="Freeform 5"/>
          <p:cNvSpPr/>
          <p:nvPr/>
        </p:nvSpPr>
        <p:spPr>
          <a:xfrm>
            <a:off x="-1070134" y="74210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pic>
        <p:nvPicPr>
          <p:cNvPr id="11" name="Picture 10">
            <a:extLst>
              <a:ext uri="{FF2B5EF4-FFF2-40B4-BE49-F238E27FC236}">
                <a16:creationId xmlns:a16="http://schemas.microsoft.com/office/drawing/2014/main" id="{58237008-71FC-4A8D-A49D-8C067E681685}"/>
              </a:ext>
            </a:extLst>
          </p:cNvPr>
          <p:cNvPicPr>
            <a:picLocks noChangeAspect="1"/>
          </p:cNvPicPr>
          <p:nvPr/>
        </p:nvPicPr>
        <p:blipFill rotWithShape="1">
          <a:blip r:embed="rId6">
            <a:extLst>
              <a:ext uri="{28A0092B-C50C-407E-A947-70E740481C1C}">
                <a14:useLocalDpi xmlns:a14="http://schemas.microsoft.com/office/drawing/2010/main" val="0"/>
              </a:ext>
            </a:extLst>
          </a:blip>
          <a:srcRect l="1065" t="1" b="-1421"/>
          <a:stretch/>
        </p:blipFill>
        <p:spPr>
          <a:xfrm>
            <a:off x="2900792" y="2247900"/>
            <a:ext cx="13511165" cy="7438325"/>
          </a:xfrm>
          <a:prstGeom prst="rect">
            <a:avLst/>
          </a:prstGeom>
        </p:spPr>
      </p:pic>
      <p:sp>
        <p:nvSpPr>
          <p:cNvPr id="8" name="Freeform 12">
            <a:extLst>
              <a:ext uri="{FF2B5EF4-FFF2-40B4-BE49-F238E27FC236}">
                <a16:creationId xmlns:a16="http://schemas.microsoft.com/office/drawing/2014/main" id="{73043D4B-A12E-4F6B-96FC-A6B7BE4BEFD3}"/>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7"/>
            <a:stretch>
              <a:fillRect/>
            </a:stretch>
          </a:blipFill>
        </p:spPr>
      </p:sp>
    </p:spTree>
    <p:extLst>
      <p:ext uri="{BB962C8B-B14F-4D97-AF65-F5344CB8AC3E}">
        <p14:creationId xmlns:p14="http://schemas.microsoft.com/office/powerpoint/2010/main" val="255138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90500"/>
            <a:ext cx="18288000" cy="115062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832557" y="656046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9" name="Group 9"/>
          <p:cNvGrpSpPr/>
          <p:nvPr/>
        </p:nvGrpSpPr>
        <p:grpSpPr>
          <a:xfrm>
            <a:off x="16865257" y="-1562100"/>
            <a:ext cx="3656258" cy="365625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Freeform 12">
            <a:extLst>
              <a:ext uri="{FF2B5EF4-FFF2-40B4-BE49-F238E27FC236}">
                <a16:creationId xmlns:a16="http://schemas.microsoft.com/office/drawing/2014/main" id="{C5790CD5-F539-478F-A90A-941095A10D7F}"/>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4"/>
            <a:stretch>
              <a:fillRect/>
            </a:stretch>
          </a:blipFill>
        </p:spPr>
      </p:sp>
      <p:pic>
        <p:nvPicPr>
          <p:cNvPr id="14" name="Graphic 13" descr="Users">
            <a:extLst>
              <a:ext uri="{FF2B5EF4-FFF2-40B4-BE49-F238E27FC236}">
                <a16:creationId xmlns:a16="http://schemas.microsoft.com/office/drawing/2014/main" id="{B4FE5735-3169-40D4-A02D-A437C5DF6E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2435" y="56855"/>
            <a:ext cx="3292729" cy="1751519"/>
          </a:xfrm>
          <a:prstGeom prst="rect">
            <a:avLst/>
          </a:prstGeom>
        </p:spPr>
      </p:pic>
      <p:sp>
        <p:nvSpPr>
          <p:cNvPr id="15" name="Rectangle: Rounded Corners 14">
            <a:extLst>
              <a:ext uri="{FF2B5EF4-FFF2-40B4-BE49-F238E27FC236}">
                <a16:creationId xmlns:a16="http://schemas.microsoft.com/office/drawing/2014/main" id="{81D4A324-4A72-4AB1-8D0B-949B0612CF5F}"/>
              </a:ext>
            </a:extLst>
          </p:cNvPr>
          <p:cNvSpPr/>
          <p:nvPr/>
        </p:nvSpPr>
        <p:spPr>
          <a:xfrm>
            <a:off x="3037306" y="2420055"/>
            <a:ext cx="13342129" cy="7371645"/>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t"/>
          <a:lstStyle/>
          <a:p>
            <a:pPr algn="ctr"/>
            <a:r>
              <a:rPr lang="en-US" sz="4400" b="1" dirty="0">
                <a:ln w="0"/>
                <a:solidFill>
                  <a:schemeClr val="tx1"/>
                </a:solidFill>
                <a:latin typeface="Segoe UI" panose="020B0502040204020203" pitchFamily="34" charset="0"/>
                <a:ea typeface="Segoe UI Black" panose="020B0A02040204020203" pitchFamily="34" charset="0"/>
                <a:cs typeface="Segoe UI" panose="020B0502040204020203" pitchFamily="34" charset="0"/>
              </a:rPr>
              <a:t>Finance Team</a:t>
            </a:r>
            <a:endParaRPr lang="en-US" sz="4400" b="1" dirty="0">
              <a:ln w="0"/>
              <a:solidFill>
                <a:schemeClr val="tx1"/>
              </a:solidFill>
              <a:latin typeface="Segoe UI" panose="020B0502040204020203" pitchFamily="34" charset="0"/>
              <a:cs typeface="Segoe UI" panose="020B0502040204020203" pitchFamily="34" charset="0"/>
            </a:endParaRPr>
          </a:p>
        </p:txBody>
      </p:sp>
      <p:sp>
        <p:nvSpPr>
          <p:cNvPr id="16" name="Flowchart: Terminator 15">
            <a:extLst>
              <a:ext uri="{FF2B5EF4-FFF2-40B4-BE49-F238E27FC236}">
                <a16:creationId xmlns:a16="http://schemas.microsoft.com/office/drawing/2014/main" id="{577C4875-5E6B-4DD5-B321-C75302802850}"/>
              </a:ext>
            </a:extLst>
          </p:cNvPr>
          <p:cNvSpPr/>
          <p:nvPr/>
        </p:nvSpPr>
        <p:spPr>
          <a:xfrm>
            <a:off x="3612371" y="4013814"/>
            <a:ext cx="12192000" cy="5092086"/>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t"/>
          <a:lstStyle/>
          <a:p>
            <a:r>
              <a:rPr lang="en-US" sz="3200" b="1" dirty="0"/>
              <a:t>    Marketing Team</a:t>
            </a:r>
          </a:p>
        </p:txBody>
      </p:sp>
      <p:sp>
        <p:nvSpPr>
          <p:cNvPr id="17" name="Oval 16">
            <a:extLst>
              <a:ext uri="{FF2B5EF4-FFF2-40B4-BE49-F238E27FC236}">
                <a16:creationId xmlns:a16="http://schemas.microsoft.com/office/drawing/2014/main" id="{8D16D7E0-D4D6-4A50-A7BC-61092CC7B0A0}"/>
              </a:ext>
            </a:extLst>
          </p:cNvPr>
          <p:cNvSpPr/>
          <p:nvPr/>
        </p:nvSpPr>
        <p:spPr>
          <a:xfrm>
            <a:off x="5943600" y="5547255"/>
            <a:ext cx="3505200" cy="2286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t>Sales Team</a:t>
            </a:r>
          </a:p>
        </p:txBody>
      </p:sp>
      <p:sp>
        <p:nvSpPr>
          <p:cNvPr id="19" name="Oval 18">
            <a:extLst>
              <a:ext uri="{FF2B5EF4-FFF2-40B4-BE49-F238E27FC236}">
                <a16:creationId xmlns:a16="http://schemas.microsoft.com/office/drawing/2014/main" id="{8340D62A-B8F4-4F57-8154-22AEA31CBC43}"/>
              </a:ext>
            </a:extLst>
          </p:cNvPr>
          <p:cNvSpPr/>
          <p:nvPr/>
        </p:nvSpPr>
        <p:spPr>
          <a:xfrm>
            <a:off x="9949892" y="5547255"/>
            <a:ext cx="3505200" cy="2286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Supply Chain Team</a:t>
            </a:r>
          </a:p>
        </p:txBody>
      </p:sp>
      <p:sp>
        <p:nvSpPr>
          <p:cNvPr id="20" name="TextBox 19">
            <a:extLst>
              <a:ext uri="{FF2B5EF4-FFF2-40B4-BE49-F238E27FC236}">
                <a16:creationId xmlns:a16="http://schemas.microsoft.com/office/drawing/2014/main" id="{CD330050-05B4-4AFD-97D4-2DE08E263C52}"/>
              </a:ext>
            </a:extLst>
          </p:cNvPr>
          <p:cNvSpPr txBox="1"/>
          <p:nvPr/>
        </p:nvSpPr>
        <p:spPr>
          <a:xfrm>
            <a:off x="7696200" y="1650614"/>
            <a:ext cx="3656258" cy="769441"/>
          </a:xfrm>
          <a:prstGeom prst="rect">
            <a:avLst/>
          </a:prstGeom>
          <a:noFill/>
        </p:spPr>
        <p:txBody>
          <a:bodyPr wrap="square" rtlCol="0">
            <a:spAutoFit/>
          </a:bodyPr>
          <a:lstStyle/>
          <a:p>
            <a:pPr algn="ctr"/>
            <a:r>
              <a:rPr lang="en-US" sz="4400" b="1" dirty="0">
                <a:solidFill>
                  <a:srgbClr val="92D050"/>
                </a:solidFill>
                <a:effectLst>
                  <a:innerShdw blurRad="63500" dist="50800" dir="18900000">
                    <a:prstClr val="black">
                      <a:alpha val="50000"/>
                    </a:prstClr>
                  </a:innerShdw>
                </a:effectLst>
              </a:rPr>
              <a:t>Executives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4"/>
            <a:stretch>
              <a:fillRect/>
            </a:stretch>
          </a:blipFill>
        </p:spPr>
      </p:sp>
      <p:sp>
        <p:nvSpPr>
          <p:cNvPr id="4" name="TextBox 4"/>
          <p:cNvSpPr txBox="1"/>
          <p:nvPr/>
        </p:nvSpPr>
        <p:spPr>
          <a:xfrm>
            <a:off x="2900792" y="1126133"/>
            <a:ext cx="12699990" cy="886384"/>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ctr">
              <a:lnSpc>
                <a:spcPts val="7173"/>
              </a:lnSpc>
            </a:pPr>
            <a:r>
              <a:rPr lang="en-US" sz="516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Problem Statement</a:t>
            </a:r>
          </a:p>
        </p:txBody>
      </p:sp>
      <p:sp>
        <p:nvSpPr>
          <p:cNvPr id="5" name="Freeform 5"/>
          <p:cNvSpPr/>
          <p:nvPr/>
        </p:nvSpPr>
        <p:spPr>
          <a:xfrm>
            <a:off x="-1070134" y="74210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4"/>
            <a:stretch>
              <a:fillRect/>
            </a:stretch>
          </a:blipFill>
        </p:spPr>
      </p:sp>
      <p:sp>
        <p:nvSpPr>
          <p:cNvPr id="7" name="TextBox 7"/>
          <p:cNvSpPr txBox="1"/>
          <p:nvPr/>
        </p:nvSpPr>
        <p:spPr>
          <a:xfrm>
            <a:off x="2900792" y="2280578"/>
            <a:ext cx="14144196" cy="5142433"/>
          </a:xfrm>
          <a:prstGeom prst="rect">
            <a:avLst/>
          </a:prstGeom>
        </p:spPr>
        <p:txBody>
          <a:bodyPr lIns="0" tIns="0" rIns="0" bIns="0" rtlCol="0" anchor="t">
            <a:spAutoFit/>
          </a:bodyPr>
          <a:lstStyle/>
          <a:p>
            <a:pPr algn="l">
              <a:lnSpc>
                <a:spcPts val="3655"/>
              </a:lnSpc>
            </a:pPr>
            <a:endParaRPr lang="en-US" sz="3600" b="1" dirty="0">
              <a:ln w="12700">
                <a:solidFill>
                  <a:schemeClr val="accent5"/>
                </a:solidFill>
                <a:prstDash val="solid"/>
              </a:ln>
              <a:pattFill prst="ltDnDiag">
                <a:fgClr>
                  <a:schemeClr val="accent5">
                    <a:lumMod val="60000"/>
                    <a:lumOff val="40000"/>
                  </a:schemeClr>
                </a:fgClr>
                <a:bgClr>
                  <a:schemeClr val="bg1"/>
                </a:bgClr>
              </a:pattFill>
            </a:endParaRPr>
          </a:p>
          <a:p>
            <a:pPr algn="l">
              <a:lnSpc>
                <a:spcPts val="3655"/>
              </a:lnSpc>
            </a:pPr>
            <a:r>
              <a:rPr lang="en-US" sz="2972" dirty="0">
                <a:solidFill>
                  <a:srgbClr val="FFFFFF"/>
                </a:solidFill>
              </a:rPr>
              <a:t>     </a:t>
            </a:r>
            <a:r>
              <a:rPr lang="en-US" sz="2972" dirty="0" err="1">
                <a:ln w="0"/>
                <a:solidFill>
                  <a:schemeClr val="accent1"/>
                </a:solidFill>
                <a:effectLst>
                  <a:outerShdw blurRad="38100" dist="25400" dir="5400000" algn="ctr" rotWithShape="0">
                    <a:srgbClr val="6E747A">
                      <a:alpha val="43000"/>
                    </a:srgbClr>
                  </a:outerShdw>
                </a:effectLst>
              </a:rPr>
              <a:t>Atliq</a:t>
            </a:r>
            <a:r>
              <a:rPr lang="en-US" sz="2972" dirty="0">
                <a:ln w="0"/>
                <a:solidFill>
                  <a:schemeClr val="accent1"/>
                </a:solidFill>
                <a:effectLst>
                  <a:outerShdw blurRad="38100" dist="25400" dir="5400000" algn="ctr" rotWithShape="0">
                    <a:srgbClr val="6E747A">
                      <a:alpha val="43000"/>
                    </a:srgbClr>
                  </a:outerShdw>
                </a:effectLst>
              </a:rPr>
              <a:t> Hardware stands out as one of the fastest-growing companies in the consumer electronics sector. However, despite its global presence and rapid expansion, the company still relies heavily on Excel files for data analytics. While Excel is a widely used tool, it poses </a:t>
            </a:r>
            <a:r>
              <a:rPr lang="en-US" sz="2972" b="1" u="sng" dirty="0">
                <a:ln w="0"/>
                <a:solidFill>
                  <a:schemeClr val="accent1"/>
                </a:solidFill>
                <a:effectLst>
                  <a:outerShdw blurRad="38100" dist="25400" dir="5400000" algn="ctr" rotWithShape="0">
                    <a:srgbClr val="6E747A">
                      <a:alpha val="43000"/>
                    </a:srgbClr>
                  </a:outerShdw>
                </a:effectLst>
              </a:rPr>
              <a:t>limitations</a:t>
            </a:r>
            <a:r>
              <a:rPr lang="en-US" sz="2972" dirty="0">
                <a:ln w="0"/>
                <a:solidFill>
                  <a:schemeClr val="accent1"/>
                </a:solidFill>
                <a:effectLst>
                  <a:outerShdw blurRad="38100" dist="25400" dir="5400000" algn="ctr" rotWithShape="0">
                    <a:srgbClr val="6E747A">
                      <a:alpha val="43000"/>
                    </a:srgbClr>
                  </a:outerShdw>
                </a:effectLst>
              </a:rPr>
              <a:t> in terms of data consumption and effectiveness </a:t>
            </a:r>
            <a:r>
              <a:rPr lang="en-US" sz="2972" b="1" dirty="0">
                <a:ln w="0"/>
                <a:solidFill>
                  <a:schemeClr val="accent1"/>
                </a:solidFill>
                <a:effectLst>
                  <a:outerShdw blurRad="38100" dist="25400" dir="5400000" algn="ctr" rotWithShape="0">
                    <a:srgbClr val="6E747A">
                      <a:alpha val="43000"/>
                    </a:srgbClr>
                  </a:outerShdw>
                </a:effectLst>
              </a:rPr>
              <a:t>in </a:t>
            </a:r>
            <a:r>
              <a:rPr lang="en-US" sz="2972" b="1" u="sng" dirty="0">
                <a:ln w="0"/>
                <a:solidFill>
                  <a:schemeClr val="accent1"/>
                </a:solidFill>
                <a:effectLst>
                  <a:outerShdw blurRad="38100" dist="25400" dir="5400000" algn="ctr" rotWithShape="0">
                    <a:srgbClr val="6E747A">
                      <a:alpha val="43000"/>
                    </a:srgbClr>
                  </a:outerShdw>
                </a:effectLst>
              </a:rPr>
              <a:t>generating actionable insights</a:t>
            </a:r>
            <a:r>
              <a:rPr lang="en-US" sz="2972" u="sng" dirty="0">
                <a:ln w="0"/>
                <a:solidFill>
                  <a:schemeClr val="accent1"/>
                </a:solidFill>
                <a:effectLst>
                  <a:outerShdw blurRad="38100" dist="25400" dir="5400000" algn="ctr" rotWithShape="0">
                    <a:srgbClr val="6E747A">
                      <a:alpha val="43000"/>
                    </a:srgbClr>
                  </a:outerShdw>
                </a:effectLst>
              </a:rPr>
              <a:t>. </a:t>
            </a:r>
            <a:r>
              <a:rPr lang="en-US" sz="2972" dirty="0">
                <a:ln w="0"/>
                <a:solidFill>
                  <a:schemeClr val="accent1"/>
                </a:solidFill>
                <a:effectLst>
                  <a:outerShdw blurRad="38100" dist="25400" dir="5400000" algn="ctr" rotWithShape="0">
                    <a:srgbClr val="6E747A">
                      <a:alpha val="43000"/>
                    </a:srgbClr>
                  </a:outerShdw>
                </a:effectLst>
              </a:rPr>
              <a:t>This reliance on Excel became particularly evident when the company encountered significant losses in Latin America due to ineffective analytics.</a:t>
            </a:r>
          </a:p>
          <a:p>
            <a:pPr algn="l">
              <a:lnSpc>
                <a:spcPts val="3409"/>
              </a:lnSpc>
            </a:pPr>
            <a:endParaRPr lang="en-US" sz="2972" dirty="0">
              <a:ln w="0"/>
              <a:solidFill>
                <a:schemeClr val="accent1"/>
              </a:solidFill>
              <a:effectLst>
                <a:outerShdw blurRad="38100" dist="25400" dir="5400000" algn="ctr" rotWithShape="0">
                  <a:srgbClr val="6E747A">
                    <a:alpha val="43000"/>
                  </a:srgbClr>
                </a:outerShdw>
              </a:effectLst>
            </a:endParaRPr>
          </a:p>
          <a:p>
            <a:pPr algn="l">
              <a:lnSpc>
                <a:spcPts val="3655"/>
              </a:lnSpc>
            </a:pPr>
            <a:r>
              <a:rPr lang="en-US" sz="2972" dirty="0">
                <a:ln w="0"/>
                <a:solidFill>
                  <a:schemeClr val="accent1"/>
                </a:solidFill>
                <a:effectLst>
                  <a:outerShdw blurRad="38100" dist="25400" dir="5400000" algn="ctr" rotWithShape="0">
                    <a:srgbClr val="6E747A">
                      <a:alpha val="43000"/>
                    </a:srgbClr>
                  </a:outerShdw>
                </a:effectLst>
              </a:rPr>
              <a:t>In response to these challenges, senior executives have recognized the need to invest in a comprehensive data analytics project.</a:t>
            </a:r>
          </a:p>
          <a:p>
            <a:pPr algn="ctr">
              <a:lnSpc>
                <a:spcPts val="3409"/>
              </a:lnSpc>
              <a:spcBef>
                <a:spcPct val="0"/>
              </a:spcBef>
            </a:pPr>
            <a:endParaRPr lang="en-US" sz="2972" dirty="0">
              <a:solidFill>
                <a:srgbClr val="FFFFFF"/>
              </a:solidFill>
            </a:endParaRPr>
          </a:p>
        </p:txBody>
      </p:sp>
      <p:sp>
        <p:nvSpPr>
          <p:cNvPr id="8" name="Freeform 12">
            <a:extLst>
              <a:ext uri="{FF2B5EF4-FFF2-40B4-BE49-F238E27FC236}">
                <a16:creationId xmlns:a16="http://schemas.microsoft.com/office/drawing/2014/main" id="{206FE5F6-572F-403A-916E-C486A549B52B}"/>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7"/>
            <a:stretch>
              <a:fillRect/>
            </a:stretch>
          </a:blipFill>
        </p:spPr>
      </p:sp>
    </p:spTree>
    <p:extLst>
      <p:ext uri="{BB962C8B-B14F-4D97-AF65-F5344CB8AC3E}">
        <p14:creationId xmlns:p14="http://schemas.microsoft.com/office/powerpoint/2010/main" val="72232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barn(inVertical)">
                                      <p:cBhvr>
                                        <p:cTn id="10"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04800" y="-114300"/>
            <a:ext cx="18614571" cy="104394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3"/>
            <a:stretch>
              <a:fillRect/>
            </a:stretch>
          </a:blipFill>
        </p:spPr>
      </p:sp>
      <p:sp>
        <p:nvSpPr>
          <p:cNvPr id="4" name="TextBox 4"/>
          <p:cNvSpPr txBox="1"/>
          <p:nvPr/>
        </p:nvSpPr>
        <p:spPr>
          <a:xfrm>
            <a:off x="3363830" y="1137313"/>
            <a:ext cx="11277600" cy="891013"/>
          </a:xfrm>
          <a:prstGeom prst="rect">
            <a:avLst/>
          </a:prstGeom>
        </p:spPr>
        <p:txBody>
          <a:bodyPr wrap="square" lIns="0" tIns="0" rIns="0" bIns="0" rtlCol="0" anchor="t">
            <a:spAutoFit/>
          </a:bodyPr>
          <a:lstStyle/>
          <a:p>
            <a:pPr algn="l">
              <a:lnSpc>
                <a:spcPts val="7173"/>
              </a:lnSpc>
            </a:pPr>
            <a:r>
              <a:rPr lang="en-US" sz="516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Now Bold"/>
              </a:rPr>
              <a:t>Data Source – Data Description</a:t>
            </a:r>
          </a:p>
        </p:txBody>
      </p:sp>
      <p:sp>
        <p:nvSpPr>
          <p:cNvPr id="5" name="Freeform 5"/>
          <p:cNvSpPr/>
          <p:nvPr/>
        </p:nvSpPr>
        <p:spPr>
          <a:xfrm>
            <a:off x="-1070134" y="742104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sp>
        <p:nvSpPr>
          <p:cNvPr id="7" name="TextBox 6">
            <a:extLst>
              <a:ext uri="{FF2B5EF4-FFF2-40B4-BE49-F238E27FC236}">
                <a16:creationId xmlns:a16="http://schemas.microsoft.com/office/drawing/2014/main" id="{6743411C-3104-4BF1-848F-B9876BCB1C36}"/>
              </a:ext>
            </a:extLst>
          </p:cNvPr>
          <p:cNvSpPr txBox="1"/>
          <p:nvPr/>
        </p:nvSpPr>
        <p:spPr>
          <a:xfrm>
            <a:off x="2743200" y="2399472"/>
            <a:ext cx="4840705" cy="3539430"/>
          </a:xfrm>
          <a:prstGeom prst="rect">
            <a:avLst/>
          </a:prstGeom>
          <a:noFill/>
        </p:spPr>
        <p:txBody>
          <a:bodyPr wrap="squar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Gdb041 Database :</a:t>
            </a:r>
          </a:p>
          <a:p>
            <a:endParaRPr lang="en-US" sz="2800" dirty="0">
              <a:solidFill>
                <a:schemeClr val="bg1"/>
              </a:solidFill>
            </a:endParaRPr>
          </a:p>
          <a:p>
            <a:pPr marL="742950" lvl="1" indent="-28575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a:t>
            </a:r>
            <a:r>
              <a:rPr lang="en-US" sz="2800" dirty="0" err="1">
                <a:ln w="0"/>
                <a:solidFill>
                  <a:schemeClr val="accent1"/>
                </a:solidFill>
                <a:effectLst>
                  <a:outerShdw blurRad="38100" dist="25400" dir="5400000" algn="ctr" rotWithShape="0">
                    <a:srgbClr val="6E747A">
                      <a:alpha val="43000"/>
                    </a:srgbClr>
                  </a:outerShdw>
                </a:effectLst>
              </a:rPr>
              <a:t>Dim_Customer</a:t>
            </a:r>
            <a:endParaRPr lang="en-US" sz="2800" dirty="0">
              <a:ln w="0"/>
              <a:solidFill>
                <a:schemeClr val="accent1"/>
              </a:solidFill>
              <a:effectLst>
                <a:outerShdw blurRad="38100" dist="25400" dir="5400000" algn="ctr" rotWithShape="0">
                  <a:srgbClr val="6E747A">
                    <a:alpha val="43000"/>
                  </a:srgbClr>
                </a:outerShdw>
              </a:effectLst>
            </a:endParaRPr>
          </a:p>
          <a:p>
            <a:pPr marL="742950" lvl="1" indent="-28575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a:t>
            </a:r>
            <a:r>
              <a:rPr lang="en-US" sz="2800" dirty="0" err="1">
                <a:ln w="0"/>
                <a:solidFill>
                  <a:schemeClr val="accent1"/>
                </a:solidFill>
                <a:effectLst>
                  <a:outerShdw blurRad="38100" dist="25400" dir="5400000" algn="ctr" rotWithShape="0">
                    <a:srgbClr val="6E747A">
                      <a:alpha val="43000"/>
                    </a:srgbClr>
                  </a:outerShdw>
                </a:effectLst>
              </a:rPr>
              <a:t>Dim_Market</a:t>
            </a:r>
            <a:endParaRPr lang="en-US" sz="2800" dirty="0">
              <a:ln w="0"/>
              <a:solidFill>
                <a:schemeClr val="accent1"/>
              </a:solidFill>
              <a:effectLst>
                <a:outerShdw blurRad="38100" dist="25400" dir="5400000" algn="ctr" rotWithShape="0">
                  <a:srgbClr val="6E747A">
                    <a:alpha val="43000"/>
                  </a:srgbClr>
                </a:outerShdw>
              </a:effectLst>
            </a:endParaRPr>
          </a:p>
          <a:p>
            <a:pPr marL="742950" lvl="1" indent="-28575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a:t>
            </a:r>
            <a:r>
              <a:rPr lang="en-US" sz="2800" dirty="0" err="1">
                <a:ln w="0"/>
                <a:solidFill>
                  <a:schemeClr val="accent1"/>
                </a:solidFill>
                <a:effectLst>
                  <a:outerShdw blurRad="38100" dist="25400" dir="5400000" algn="ctr" rotWithShape="0">
                    <a:srgbClr val="6E747A">
                      <a:alpha val="43000"/>
                    </a:srgbClr>
                  </a:outerShdw>
                </a:effectLst>
              </a:rPr>
              <a:t>Dim_Product</a:t>
            </a:r>
            <a:endParaRPr lang="en-US" sz="2800" dirty="0">
              <a:ln w="0"/>
              <a:solidFill>
                <a:schemeClr val="accent1"/>
              </a:solidFill>
              <a:effectLst>
                <a:outerShdw blurRad="38100" dist="25400" dir="5400000" algn="ctr" rotWithShape="0">
                  <a:srgbClr val="6E747A">
                    <a:alpha val="43000"/>
                  </a:srgbClr>
                </a:outerShdw>
              </a:effectLst>
            </a:endParaRPr>
          </a:p>
          <a:p>
            <a:pPr marL="742950" lvl="1" indent="-28575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a:t>
            </a:r>
            <a:r>
              <a:rPr lang="en-US" sz="2800" dirty="0" err="1">
                <a:ln w="0"/>
                <a:solidFill>
                  <a:schemeClr val="accent1"/>
                </a:solidFill>
                <a:effectLst>
                  <a:outerShdw blurRad="38100" dist="25400" dir="5400000" algn="ctr" rotWithShape="0">
                    <a:srgbClr val="6E747A">
                      <a:alpha val="43000"/>
                    </a:srgbClr>
                  </a:outerShdw>
                </a:effectLst>
              </a:rPr>
              <a:t>Fact_sales_monthly</a:t>
            </a:r>
            <a:endParaRPr lang="en-US" sz="2800" dirty="0">
              <a:ln w="0"/>
              <a:solidFill>
                <a:schemeClr val="accent1"/>
              </a:solidFill>
              <a:effectLst>
                <a:outerShdw blurRad="38100" dist="25400" dir="5400000" algn="ctr" rotWithShape="0">
                  <a:srgbClr val="6E747A">
                    <a:alpha val="43000"/>
                  </a:srgbClr>
                </a:outerShdw>
              </a:effectLst>
            </a:endParaRPr>
          </a:p>
          <a:p>
            <a:pPr marL="742950" lvl="1" indent="-28575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a:t>
            </a:r>
            <a:r>
              <a:rPr lang="en-US" sz="2800" dirty="0" err="1">
                <a:ln w="0"/>
                <a:solidFill>
                  <a:schemeClr val="accent1"/>
                </a:solidFill>
                <a:effectLst>
                  <a:outerShdw blurRad="38100" dist="25400" dir="5400000" algn="ctr" rotWithShape="0">
                    <a:srgbClr val="6E747A">
                      <a:alpha val="43000"/>
                    </a:srgbClr>
                  </a:outerShdw>
                </a:effectLst>
              </a:rPr>
              <a:t>Fact_forecast_monthly</a:t>
            </a:r>
            <a:endParaRPr lang="en-US" sz="2800" dirty="0">
              <a:ln w="0"/>
              <a:solidFill>
                <a:schemeClr val="accent1"/>
              </a:solidFill>
              <a:effectLst>
                <a:outerShdw blurRad="38100" dist="25400" dir="5400000" algn="ctr" rotWithShape="0">
                  <a:srgbClr val="6E747A">
                    <a:alpha val="43000"/>
                  </a:srgbClr>
                </a:outerShdw>
              </a:effectLst>
            </a:endParaRPr>
          </a:p>
          <a:p>
            <a:endParaRPr lang="en-US" sz="2800" dirty="0">
              <a:solidFill>
                <a:schemeClr val="bg1"/>
              </a:solidFill>
            </a:endParaRPr>
          </a:p>
        </p:txBody>
      </p:sp>
      <p:sp>
        <p:nvSpPr>
          <p:cNvPr id="8" name="TextBox 7">
            <a:extLst>
              <a:ext uri="{FF2B5EF4-FFF2-40B4-BE49-F238E27FC236}">
                <a16:creationId xmlns:a16="http://schemas.microsoft.com/office/drawing/2014/main" id="{94CC646A-CF76-46F4-AC4A-BC3CF15B10D4}"/>
              </a:ext>
            </a:extLst>
          </p:cNvPr>
          <p:cNvSpPr txBox="1"/>
          <p:nvPr/>
        </p:nvSpPr>
        <p:spPr>
          <a:xfrm>
            <a:off x="10363200" y="2028326"/>
            <a:ext cx="6553200" cy="3908762"/>
          </a:xfrm>
          <a:prstGeom prst="rect">
            <a:avLst/>
          </a:prstGeom>
          <a:noFill/>
        </p:spPr>
        <p:txBody>
          <a:bodyPr wrap="square" rtlCol="0">
            <a:spAutoFit/>
          </a:bodyPr>
          <a:lstStyle/>
          <a:p>
            <a:endParaRPr lang="en-US" sz="2800" dirty="0">
              <a:solidFill>
                <a:schemeClr val="bg1"/>
              </a:solidFill>
            </a:endParaRPr>
          </a:p>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Gdb056 Database :</a:t>
            </a:r>
          </a:p>
          <a:p>
            <a:endParaRPr lang="en-US" sz="2800" dirty="0">
              <a:solidFill>
                <a:schemeClr val="bg1"/>
              </a:solidFill>
            </a:endParaRPr>
          </a:p>
          <a:p>
            <a:pPr marL="742950" lvl="1" indent="-28575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a:t>
            </a:r>
            <a:r>
              <a:rPr lang="en-US" sz="2800" dirty="0" err="1">
                <a:ln w="0"/>
                <a:solidFill>
                  <a:schemeClr val="accent1"/>
                </a:solidFill>
                <a:effectLst>
                  <a:outerShdw blurRad="38100" dist="25400" dir="5400000" algn="ctr" rotWithShape="0">
                    <a:srgbClr val="6E747A">
                      <a:alpha val="43000"/>
                    </a:srgbClr>
                  </a:outerShdw>
                </a:effectLst>
              </a:rPr>
              <a:t>Freight_cost</a:t>
            </a:r>
            <a:endParaRPr lang="en-US" sz="2800" dirty="0">
              <a:ln w="0"/>
              <a:solidFill>
                <a:schemeClr val="accent1"/>
              </a:solidFill>
              <a:effectLst>
                <a:outerShdw blurRad="38100" dist="25400" dir="5400000" algn="ctr" rotWithShape="0">
                  <a:srgbClr val="6E747A">
                    <a:alpha val="43000"/>
                  </a:srgbClr>
                </a:outerShdw>
              </a:effectLst>
            </a:endParaRPr>
          </a:p>
          <a:p>
            <a:pPr marL="742950" lvl="1" indent="-28575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a:t>
            </a:r>
            <a:r>
              <a:rPr lang="en-US" sz="2800" dirty="0" err="1">
                <a:ln w="0"/>
                <a:solidFill>
                  <a:schemeClr val="accent1"/>
                </a:solidFill>
                <a:effectLst>
                  <a:outerShdw blurRad="38100" dist="25400" dir="5400000" algn="ctr" rotWithShape="0">
                    <a:srgbClr val="6E747A">
                      <a:alpha val="43000"/>
                    </a:srgbClr>
                  </a:outerShdw>
                </a:effectLst>
              </a:rPr>
              <a:t>Gross_price</a:t>
            </a:r>
            <a:endParaRPr lang="en-US" sz="2800" dirty="0">
              <a:ln w="0"/>
              <a:solidFill>
                <a:schemeClr val="accent1"/>
              </a:solidFill>
              <a:effectLst>
                <a:outerShdw blurRad="38100" dist="25400" dir="5400000" algn="ctr" rotWithShape="0">
                  <a:srgbClr val="6E747A">
                    <a:alpha val="43000"/>
                  </a:srgbClr>
                </a:outerShdw>
              </a:effectLst>
            </a:endParaRPr>
          </a:p>
          <a:p>
            <a:pPr marL="742950" lvl="1" indent="-28575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a:t>
            </a:r>
            <a:r>
              <a:rPr lang="en-US" sz="2800" dirty="0" err="1">
                <a:ln w="0"/>
                <a:solidFill>
                  <a:schemeClr val="accent1"/>
                </a:solidFill>
                <a:effectLst>
                  <a:outerShdw blurRad="38100" dist="25400" dir="5400000" algn="ctr" rotWithShape="0">
                    <a:srgbClr val="6E747A">
                      <a:alpha val="43000"/>
                    </a:srgbClr>
                  </a:outerShdw>
                </a:effectLst>
              </a:rPr>
              <a:t>Manfracturing_cost</a:t>
            </a:r>
            <a:endParaRPr lang="en-US" sz="2800" dirty="0">
              <a:ln w="0"/>
              <a:solidFill>
                <a:schemeClr val="accent1"/>
              </a:solidFill>
              <a:effectLst>
                <a:outerShdw blurRad="38100" dist="25400" dir="5400000" algn="ctr" rotWithShape="0">
                  <a:srgbClr val="6E747A">
                    <a:alpha val="43000"/>
                  </a:srgbClr>
                </a:outerShdw>
              </a:effectLst>
            </a:endParaRPr>
          </a:p>
          <a:p>
            <a:pPr marL="742950" lvl="1" indent="-28575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a:t>
            </a:r>
            <a:r>
              <a:rPr lang="en-US" sz="2800" dirty="0" err="1">
                <a:ln w="0"/>
                <a:solidFill>
                  <a:schemeClr val="accent1"/>
                </a:solidFill>
                <a:effectLst>
                  <a:outerShdw blurRad="38100" dist="25400" dir="5400000" algn="ctr" rotWithShape="0">
                    <a:srgbClr val="6E747A">
                      <a:alpha val="43000"/>
                    </a:srgbClr>
                  </a:outerShdw>
                </a:effectLst>
              </a:rPr>
              <a:t>Post_invoice_deductions</a:t>
            </a:r>
            <a:endParaRPr lang="en-US" sz="2800" dirty="0">
              <a:ln w="0"/>
              <a:solidFill>
                <a:schemeClr val="accent1"/>
              </a:solidFill>
              <a:effectLst>
                <a:outerShdw blurRad="38100" dist="25400" dir="5400000" algn="ctr" rotWithShape="0">
                  <a:srgbClr val="6E747A">
                    <a:alpha val="43000"/>
                  </a:srgbClr>
                </a:outerShdw>
              </a:effectLst>
            </a:endParaRPr>
          </a:p>
          <a:p>
            <a:pPr marL="742950" lvl="1" indent="-28575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a:t>
            </a:r>
            <a:r>
              <a:rPr lang="en-US" sz="2800" dirty="0" err="1">
                <a:ln w="0"/>
                <a:solidFill>
                  <a:schemeClr val="accent1"/>
                </a:solidFill>
                <a:effectLst>
                  <a:outerShdw blurRad="38100" dist="25400" dir="5400000" algn="ctr" rotWithShape="0">
                    <a:srgbClr val="6E747A">
                      <a:alpha val="43000"/>
                    </a:srgbClr>
                  </a:outerShdw>
                </a:effectLst>
              </a:rPr>
              <a:t>Pre_invoice_deductions</a:t>
            </a:r>
            <a:endParaRPr lang="en-US" sz="2800" dirty="0">
              <a:ln w="0"/>
              <a:solidFill>
                <a:schemeClr val="accent1"/>
              </a:solidFill>
              <a:effectLst>
                <a:outerShdw blurRad="38100" dist="25400" dir="5400000" algn="ctr" rotWithShape="0">
                  <a:srgbClr val="6E747A">
                    <a:alpha val="43000"/>
                  </a:srgbClr>
                </a:outerShdw>
              </a:effectLst>
            </a:endParaRPr>
          </a:p>
          <a:p>
            <a:endParaRPr lang="en-US" sz="2400" dirty="0"/>
          </a:p>
        </p:txBody>
      </p:sp>
      <p:sp>
        <p:nvSpPr>
          <p:cNvPr id="11" name="TextBox 10">
            <a:extLst>
              <a:ext uri="{FF2B5EF4-FFF2-40B4-BE49-F238E27FC236}">
                <a16:creationId xmlns:a16="http://schemas.microsoft.com/office/drawing/2014/main" id="{7B4F2186-E688-451F-939C-0B9AA59DC24A}"/>
              </a:ext>
            </a:extLst>
          </p:cNvPr>
          <p:cNvSpPr txBox="1"/>
          <p:nvPr/>
        </p:nvSpPr>
        <p:spPr>
          <a:xfrm>
            <a:off x="6324600" y="6605432"/>
            <a:ext cx="7543800" cy="1815882"/>
          </a:xfrm>
          <a:prstGeom prst="rect">
            <a:avLst/>
          </a:prstGeom>
          <a:noFill/>
        </p:spPr>
        <p:txBody>
          <a:bodyPr wrap="squar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Other tables :</a:t>
            </a:r>
          </a:p>
          <a:p>
            <a:endParaRPr lang="en-US" sz="2800" dirty="0">
              <a:solidFill>
                <a:schemeClr val="bg1"/>
              </a:solidFill>
            </a:endParaRPr>
          </a:p>
          <a:p>
            <a:pPr marL="800100" lvl="1" indent="-34290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Market_share</a:t>
            </a:r>
          </a:p>
          <a:p>
            <a:pPr marL="800100" lvl="1" indent="-342900">
              <a:buFont typeface="Wingdings" panose="05000000000000000000" pitchFamily="2" charset="2"/>
              <a:buChar char="Ø"/>
            </a:pPr>
            <a:r>
              <a:rPr lang="en-US" sz="2800" dirty="0">
                <a:ln w="0"/>
                <a:solidFill>
                  <a:schemeClr val="accent1"/>
                </a:solidFill>
                <a:effectLst>
                  <a:outerShdw blurRad="38100" dist="25400" dir="5400000" algn="ctr" rotWithShape="0">
                    <a:srgbClr val="6E747A">
                      <a:alpha val="43000"/>
                    </a:srgbClr>
                  </a:outerShdw>
                </a:effectLst>
              </a:rPr>
              <a:t> NsGmTarget</a:t>
            </a:r>
          </a:p>
        </p:txBody>
      </p:sp>
      <p:sp>
        <p:nvSpPr>
          <p:cNvPr id="10" name="Freeform 12">
            <a:extLst>
              <a:ext uri="{FF2B5EF4-FFF2-40B4-BE49-F238E27FC236}">
                <a16:creationId xmlns:a16="http://schemas.microsoft.com/office/drawing/2014/main" id="{A1D4DBBA-D46F-4305-891F-B6CA3F3FC63D}"/>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6"/>
            <a:stretch>
              <a:fillRect/>
            </a:stretch>
          </a:blipFill>
        </p:spPr>
      </p:sp>
    </p:spTree>
    <p:extLst>
      <p:ext uri="{BB962C8B-B14F-4D97-AF65-F5344CB8AC3E}">
        <p14:creationId xmlns:p14="http://schemas.microsoft.com/office/powerpoint/2010/main" val="70515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strVal val="#ppt_w*0.70"/>
                                          </p:val>
                                        </p:tav>
                                        <p:tav tm="100000">
                                          <p:val>
                                            <p:strVal val="#ppt_w"/>
                                          </p:val>
                                        </p:tav>
                                      </p:tavLst>
                                    </p:anim>
                                    <p:anim calcmode="lin" valueType="num">
                                      <p:cBhvr>
                                        <p:cTn id="22" dur="1000" fill="hold"/>
                                        <p:tgtEl>
                                          <p:spTgt spid="11"/>
                                        </p:tgtEl>
                                        <p:attrNameLst>
                                          <p:attrName>ppt_h</p:attrName>
                                        </p:attrNameLst>
                                      </p:cBhvr>
                                      <p:tavLst>
                                        <p:tav tm="0">
                                          <p:val>
                                            <p:strVal val="#ppt_h"/>
                                          </p:val>
                                        </p:tav>
                                        <p:tav tm="100000">
                                          <p:val>
                                            <p:strVal val="#ppt_h"/>
                                          </p:val>
                                        </p:tav>
                                      </p:tavLst>
                                    </p:anim>
                                    <p:animEffect transition="in" filter="fade">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904031" y="-1552087"/>
            <a:ext cx="2556280" cy="2553085"/>
          </a:xfrm>
          <a:custGeom>
            <a:avLst/>
            <a:gdLst/>
            <a:ahLst/>
            <a:cxnLst/>
            <a:rect l="l" t="t" r="r" b="b"/>
            <a:pathLst>
              <a:path w="2556280" h="2553085">
                <a:moveTo>
                  <a:pt x="0" y="0"/>
                </a:moveTo>
                <a:lnTo>
                  <a:pt x="2556280" y="0"/>
                </a:lnTo>
                <a:lnTo>
                  <a:pt x="2556280" y="2553085"/>
                </a:lnTo>
                <a:lnTo>
                  <a:pt x="0" y="2553085"/>
                </a:lnTo>
                <a:lnTo>
                  <a:pt x="0" y="0"/>
                </a:lnTo>
                <a:close/>
              </a:path>
            </a:pathLst>
          </a:custGeom>
          <a:blipFill>
            <a:blip r:embed="rId3"/>
            <a:stretch>
              <a:fillRect/>
            </a:stretch>
          </a:blipFill>
        </p:spPr>
      </p:sp>
      <p:sp>
        <p:nvSpPr>
          <p:cNvPr id="6" name="Freeform 6"/>
          <p:cNvSpPr/>
          <p:nvPr/>
        </p:nvSpPr>
        <p:spPr>
          <a:xfrm>
            <a:off x="14578652" y="-5257790"/>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sp>
      <p:sp>
        <p:nvSpPr>
          <p:cNvPr id="9" name="Rectangle: Rounded Corners 8">
            <a:extLst>
              <a:ext uri="{FF2B5EF4-FFF2-40B4-BE49-F238E27FC236}">
                <a16:creationId xmlns:a16="http://schemas.microsoft.com/office/drawing/2014/main" id="{6801DFED-88F5-48FE-9FB5-1B456EC20082}"/>
              </a:ext>
            </a:extLst>
          </p:cNvPr>
          <p:cNvSpPr/>
          <p:nvPr/>
        </p:nvSpPr>
        <p:spPr>
          <a:xfrm>
            <a:off x="5938031" y="554190"/>
            <a:ext cx="5791200" cy="891013"/>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spc="50" dirty="0" err="1">
                <a:ln w="9525" cmpd="sng">
                  <a:solidFill>
                    <a:schemeClr val="accent1"/>
                  </a:solidFill>
                  <a:prstDash val="solid"/>
                </a:ln>
                <a:solidFill>
                  <a:srgbClr val="70AD47">
                    <a:tint val="1000"/>
                  </a:srgbClr>
                </a:solidFill>
                <a:effectLst>
                  <a:glow rad="38100">
                    <a:schemeClr val="accent1">
                      <a:alpha val="40000"/>
                    </a:schemeClr>
                  </a:glow>
                </a:effectLst>
              </a:rPr>
              <a:t>AtliQ</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Hardware Company</a:t>
            </a:r>
          </a:p>
        </p:txBody>
      </p:sp>
      <p:sp>
        <p:nvSpPr>
          <p:cNvPr id="12" name="Rectangle: Rounded Corners 11">
            <a:extLst>
              <a:ext uri="{FF2B5EF4-FFF2-40B4-BE49-F238E27FC236}">
                <a16:creationId xmlns:a16="http://schemas.microsoft.com/office/drawing/2014/main" id="{5844A15B-7B26-4BC1-AC42-417D22FA1E3B}"/>
              </a:ext>
            </a:extLst>
          </p:cNvPr>
          <p:cNvSpPr/>
          <p:nvPr/>
        </p:nvSpPr>
        <p:spPr>
          <a:xfrm>
            <a:off x="2003218" y="2517221"/>
            <a:ext cx="3048000" cy="89101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APAC</a:t>
            </a:r>
          </a:p>
        </p:txBody>
      </p:sp>
      <p:sp>
        <p:nvSpPr>
          <p:cNvPr id="14" name="Rectangle: Rounded Corners 13">
            <a:extLst>
              <a:ext uri="{FF2B5EF4-FFF2-40B4-BE49-F238E27FC236}">
                <a16:creationId xmlns:a16="http://schemas.microsoft.com/office/drawing/2014/main" id="{59659A44-3D33-4DF8-89F6-B8548816A248}"/>
              </a:ext>
            </a:extLst>
          </p:cNvPr>
          <p:cNvSpPr/>
          <p:nvPr/>
        </p:nvSpPr>
        <p:spPr>
          <a:xfrm>
            <a:off x="6086810" y="2493295"/>
            <a:ext cx="2819400" cy="89101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EU</a:t>
            </a:r>
          </a:p>
        </p:txBody>
      </p:sp>
      <p:sp>
        <p:nvSpPr>
          <p:cNvPr id="15" name="Rectangle: Rounded Corners 14">
            <a:extLst>
              <a:ext uri="{FF2B5EF4-FFF2-40B4-BE49-F238E27FC236}">
                <a16:creationId xmlns:a16="http://schemas.microsoft.com/office/drawing/2014/main" id="{42897848-F6EC-4444-872F-C516B4FB40FE}"/>
              </a:ext>
            </a:extLst>
          </p:cNvPr>
          <p:cNvSpPr/>
          <p:nvPr/>
        </p:nvSpPr>
        <p:spPr>
          <a:xfrm>
            <a:off x="10198648" y="2493294"/>
            <a:ext cx="2819400" cy="89101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NA</a:t>
            </a:r>
          </a:p>
        </p:txBody>
      </p:sp>
      <p:sp>
        <p:nvSpPr>
          <p:cNvPr id="16" name="Rectangle: Rounded Corners 15">
            <a:extLst>
              <a:ext uri="{FF2B5EF4-FFF2-40B4-BE49-F238E27FC236}">
                <a16:creationId xmlns:a16="http://schemas.microsoft.com/office/drawing/2014/main" id="{3ABF5572-3B44-4018-8C5A-2EB2F14A2091}"/>
              </a:ext>
            </a:extLst>
          </p:cNvPr>
          <p:cNvSpPr/>
          <p:nvPr/>
        </p:nvSpPr>
        <p:spPr>
          <a:xfrm>
            <a:off x="13946142" y="2493293"/>
            <a:ext cx="2819400" cy="89101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LATAM</a:t>
            </a:r>
          </a:p>
        </p:txBody>
      </p:sp>
      <p:sp>
        <p:nvSpPr>
          <p:cNvPr id="17" name="Rectangle: Rounded Corners 16">
            <a:extLst>
              <a:ext uri="{FF2B5EF4-FFF2-40B4-BE49-F238E27FC236}">
                <a16:creationId xmlns:a16="http://schemas.microsoft.com/office/drawing/2014/main" id="{44B32251-A3B2-4358-AD27-1C12CB5F82E1}"/>
              </a:ext>
            </a:extLst>
          </p:cNvPr>
          <p:cNvSpPr/>
          <p:nvPr/>
        </p:nvSpPr>
        <p:spPr>
          <a:xfrm>
            <a:off x="451217" y="4659256"/>
            <a:ext cx="1984829" cy="7920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ROC</a:t>
            </a:r>
          </a:p>
        </p:txBody>
      </p:sp>
      <p:sp>
        <p:nvSpPr>
          <p:cNvPr id="18" name="Rectangle: Rounded Corners 17">
            <a:extLst>
              <a:ext uri="{FF2B5EF4-FFF2-40B4-BE49-F238E27FC236}">
                <a16:creationId xmlns:a16="http://schemas.microsoft.com/office/drawing/2014/main" id="{F827F0D4-A959-4302-BE02-9C26EBE8E8FB}"/>
              </a:ext>
            </a:extLst>
          </p:cNvPr>
          <p:cNvSpPr/>
          <p:nvPr/>
        </p:nvSpPr>
        <p:spPr>
          <a:xfrm>
            <a:off x="6990489" y="4724157"/>
            <a:ext cx="1609012" cy="7920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SE</a:t>
            </a:r>
          </a:p>
        </p:txBody>
      </p:sp>
      <p:sp>
        <p:nvSpPr>
          <p:cNvPr id="19" name="Rectangle: Rounded Corners 18">
            <a:extLst>
              <a:ext uri="{FF2B5EF4-FFF2-40B4-BE49-F238E27FC236}">
                <a16:creationId xmlns:a16="http://schemas.microsoft.com/office/drawing/2014/main" id="{3DA324C6-D72B-4C29-A4E6-EBD309954075}"/>
              </a:ext>
            </a:extLst>
          </p:cNvPr>
          <p:cNvSpPr/>
          <p:nvPr/>
        </p:nvSpPr>
        <p:spPr>
          <a:xfrm>
            <a:off x="12071849" y="4777837"/>
            <a:ext cx="1441688" cy="75615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NA</a:t>
            </a:r>
          </a:p>
        </p:txBody>
      </p:sp>
      <p:sp>
        <p:nvSpPr>
          <p:cNvPr id="20" name="Rectangle: Rounded Corners 19">
            <a:extLst>
              <a:ext uri="{FF2B5EF4-FFF2-40B4-BE49-F238E27FC236}">
                <a16:creationId xmlns:a16="http://schemas.microsoft.com/office/drawing/2014/main" id="{BE50ABF4-856A-447E-BC4F-7F9101145B1A}"/>
              </a:ext>
            </a:extLst>
          </p:cNvPr>
          <p:cNvSpPr/>
          <p:nvPr/>
        </p:nvSpPr>
        <p:spPr>
          <a:xfrm>
            <a:off x="15176086" y="4713163"/>
            <a:ext cx="1979281" cy="75615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LATAM</a:t>
            </a:r>
          </a:p>
        </p:txBody>
      </p:sp>
      <p:sp>
        <p:nvSpPr>
          <p:cNvPr id="21" name="Rectangle: Rounded Corners 20">
            <a:extLst>
              <a:ext uri="{FF2B5EF4-FFF2-40B4-BE49-F238E27FC236}">
                <a16:creationId xmlns:a16="http://schemas.microsoft.com/office/drawing/2014/main" id="{4CB4C3A1-DCA7-4E55-842C-AEAA5A482723}"/>
              </a:ext>
            </a:extLst>
          </p:cNvPr>
          <p:cNvSpPr/>
          <p:nvPr/>
        </p:nvSpPr>
        <p:spPr>
          <a:xfrm>
            <a:off x="2463800" y="4677297"/>
            <a:ext cx="1984829" cy="7920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INDIA</a:t>
            </a:r>
          </a:p>
        </p:txBody>
      </p:sp>
      <p:sp>
        <p:nvSpPr>
          <p:cNvPr id="22" name="Rectangle: Rounded Corners 21">
            <a:extLst>
              <a:ext uri="{FF2B5EF4-FFF2-40B4-BE49-F238E27FC236}">
                <a16:creationId xmlns:a16="http://schemas.microsoft.com/office/drawing/2014/main" id="{96EE2138-0769-4667-A057-A7203FB68EF2}"/>
              </a:ext>
            </a:extLst>
          </p:cNvPr>
          <p:cNvSpPr/>
          <p:nvPr/>
        </p:nvSpPr>
        <p:spPr>
          <a:xfrm>
            <a:off x="4504136" y="4684183"/>
            <a:ext cx="1984829" cy="7920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ANZ</a:t>
            </a:r>
          </a:p>
        </p:txBody>
      </p:sp>
      <p:sp>
        <p:nvSpPr>
          <p:cNvPr id="23" name="Rectangle: Rounded Corners 22">
            <a:extLst>
              <a:ext uri="{FF2B5EF4-FFF2-40B4-BE49-F238E27FC236}">
                <a16:creationId xmlns:a16="http://schemas.microsoft.com/office/drawing/2014/main" id="{10F86365-022E-48ED-AEA3-DAEC3CA06D3A}"/>
              </a:ext>
            </a:extLst>
          </p:cNvPr>
          <p:cNvSpPr/>
          <p:nvPr/>
        </p:nvSpPr>
        <p:spPr>
          <a:xfrm>
            <a:off x="9416202" y="4704140"/>
            <a:ext cx="1609012" cy="7920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NE</a:t>
            </a:r>
          </a:p>
        </p:txBody>
      </p:sp>
      <p:sp>
        <p:nvSpPr>
          <p:cNvPr id="24" name="Rectangle: Rounded Corners 23">
            <a:extLst>
              <a:ext uri="{FF2B5EF4-FFF2-40B4-BE49-F238E27FC236}">
                <a16:creationId xmlns:a16="http://schemas.microsoft.com/office/drawing/2014/main" id="{A3A15784-F1B5-4A7A-8043-BFA47316B826}"/>
              </a:ext>
            </a:extLst>
          </p:cNvPr>
          <p:cNvSpPr/>
          <p:nvPr/>
        </p:nvSpPr>
        <p:spPr>
          <a:xfrm>
            <a:off x="374109" y="6333621"/>
            <a:ext cx="1984829" cy="284289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Australia</a:t>
            </a:r>
          </a:p>
          <a:p>
            <a:pPr algn="ctr"/>
            <a:r>
              <a:rPr lang="en-US" sz="2400" dirty="0" err="1"/>
              <a:t>NewZeland</a:t>
            </a:r>
            <a:endParaRPr lang="en-US" sz="2400" dirty="0"/>
          </a:p>
        </p:txBody>
      </p:sp>
      <p:sp>
        <p:nvSpPr>
          <p:cNvPr id="25" name="Rectangle: Rounded Corners 24">
            <a:extLst>
              <a:ext uri="{FF2B5EF4-FFF2-40B4-BE49-F238E27FC236}">
                <a16:creationId xmlns:a16="http://schemas.microsoft.com/office/drawing/2014/main" id="{56EDD718-CE4F-46BB-826D-0A2E5F75CAB2}"/>
              </a:ext>
            </a:extLst>
          </p:cNvPr>
          <p:cNvSpPr/>
          <p:nvPr/>
        </p:nvSpPr>
        <p:spPr>
          <a:xfrm>
            <a:off x="2534803" y="6286448"/>
            <a:ext cx="1984829" cy="2825082"/>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India</a:t>
            </a:r>
          </a:p>
        </p:txBody>
      </p:sp>
      <p:sp>
        <p:nvSpPr>
          <p:cNvPr id="26" name="Rectangle: Rounded Corners 25">
            <a:extLst>
              <a:ext uri="{FF2B5EF4-FFF2-40B4-BE49-F238E27FC236}">
                <a16:creationId xmlns:a16="http://schemas.microsoft.com/office/drawing/2014/main" id="{DABB0E08-A026-492E-9175-4B9C7754CDE0}"/>
              </a:ext>
            </a:extLst>
          </p:cNvPr>
          <p:cNvSpPr/>
          <p:nvPr/>
        </p:nvSpPr>
        <p:spPr>
          <a:xfrm>
            <a:off x="4713881" y="6310035"/>
            <a:ext cx="1984829" cy="2825082"/>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Bangladesh</a:t>
            </a:r>
          </a:p>
          <a:p>
            <a:pPr algn="ctr"/>
            <a:r>
              <a:rPr lang="en-US" sz="2400" dirty="0"/>
              <a:t>China</a:t>
            </a:r>
          </a:p>
          <a:p>
            <a:pPr algn="ctr"/>
            <a:r>
              <a:rPr lang="en-US" sz="2400" dirty="0"/>
              <a:t>Indonesia</a:t>
            </a:r>
          </a:p>
          <a:p>
            <a:pPr algn="ctr"/>
            <a:r>
              <a:rPr lang="en-US" sz="2400" dirty="0"/>
              <a:t>Japan</a:t>
            </a:r>
          </a:p>
          <a:p>
            <a:pPr algn="ctr"/>
            <a:r>
              <a:rPr lang="en-US" sz="2400" dirty="0"/>
              <a:t>Pakistan</a:t>
            </a:r>
          </a:p>
          <a:p>
            <a:pPr algn="ctr"/>
            <a:r>
              <a:rPr lang="en-US" sz="2400" dirty="0"/>
              <a:t>Philippines</a:t>
            </a:r>
          </a:p>
          <a:p>
            <a:pPr algn="ctr"/>
            <a:r>
              <a:rPr lang="en-US" sz="2400" dirty="0" err="1"/>
              <a:t>SouthKorea</a:t>
            </a:r>
            <a:endParaRPr lang="en-US" sz="2400" dirty="0"/>
          </a:p>
        </p:txBody>
      </p:sp>
      <p:sp>
        <p:nvSpPr>
          <p:cNvPr id="27" name="Rectangle: Rounded Corners 26">
            <a:extLst>
              <a:ext uri="{FF2B5EF4-FFF2-40B4-BE49-F238E27FC236}">
                <a16:creationId xmlns:a16="http://schemas.microsoft.com/office/drawing/2014/main" id="{3B8856FB-3B5B-4DDC-9E67-0DAC08B0FDD5}"/>
              </a:ext>
            </a:extLst>
          </p:cNvPr>
          <p:cNvSpPr/>
          <p:nvPr/>
        </p:nvSpPr>
        <p:spPr>
          <a:xfrm>
            <a:off x="6950632" y="6267327"/>
            <a:ext cx="1984829" cy="284289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France</a:t>
            </a:r>
          </a:p>
          <a:p>
            <a:pPr algn="ctr"/>
            <a:r>
              <a:rPr lang="en-US" sz="2400" dirty="0"/>
              <a:t>Italy</a:t>
            </a:r>
          </a:p>
          <a:p>
            <a:pPr algn="ctr"/>
            <a:r>
              <a:rPr lang="en-US" sz="2400" dirty="0"/>
              <a:t>Spain</a:t>
            </a:r>
          </a:p>
          <a:p>
            <a:pPr algn="ctr"/>
            <a:r>
              <a:rPr lang="en-US" sz="2400" dirty="0"/>
              <a:t>Portugal</a:t>
            </a:r>
          </a:p>
        </p:txBody>
      </p:sp>
      <p:sp>
        <p:nvSpPr>
          <p:cNvPr id="28" name="Rectangle: Rounded Corners 27">
            <a:extLst>
              <a:ext uri="{FF2B5EF4-FFF2-40B4-BE49-F238E27FC236}">
                <a16:creationId xmlns:a16="http://schemas.microsoft.com/office/drawing/2014/main" id="{C6843D98-61D1-41B3-904E-DB880C0A02A4}"/>
              </a:ext>
            </a:extLst>
          </p:cNvPr>
          <p:cNvSpPr/>
          <p:nvPr/>
        </p:nvSpPr>
        <p:spPr>
          <a:xfrm>
            <a:off x="9416202" y="6286447"/>
            <a:ext cx="1984829" cy="284289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Austria</a:t>
            </a:r>
          </a:p>
          <a:p>
            <a:pPr algn="ctr"/>
            <a:r>
              <a:rPr lang="en-US" sz="2400" dirty="0"/>
              <a:t>Germany</a:t>
            </a:r>
          </a:p>
          <a:p>
            <a:pPr algn="ctr"/>
            <a:r>
              <a:rPr lang="en-US" sz="2400" dirty="0"/>
              <a:t>Netherlands</a:t>
            </a:r>
          </a:p>
          <a:p>
            <a:pPr algn="ctr"/>
            <a:r>
              <a:rPr lang="en-US" sz="2400" dirty="0"/>
              <a:t>Norway</a:t>
            </a:r>
          </a:p>
          <a:p>
            <a:pPr algn="ctr"/>
            <a:r>
              <a:rPr lang="en-US" sz="2400" dirty="0"/>
              <a:t>Poland</a:t>
            </a:r>
          </a:p>
          <a:p>
            <a:pPr algn="ctr"/>
            <a:r>
              <a:rPr lang="en-US" sz="2400" dirty="0"/>
              <a:t>Sweden</a:t>
            </a:r>
          </a:p>
          <a:p>
            <a:pPr algn="ctr"/>
            <a:r>
              <a:rPr lang="en-US" sz="2400" dirty="0"/>
              <a:t>UK</a:t>
            </a:r>
          </a:p>
        </p:txBody>
      </p:sp>
      <p:sp>
        <p:nvSpPr>
          <p:cNvPr id="29" name="Rectangle: Rounded Corners 28">
            <a:extLst>
              <a:ext uri="{FF2B5EF4-FFF2-40B4-BE49-F238E27FC236}">
                <a16:creationId xmlns:a16="http://schemas.microsoft.com/office/drawing/2014/main" id="{15269503-5583-40B5-9316-961AFFA1CF81}"/>
              </a:ext>
            </a:extLst>
          </p:cNvPr>
          <p:cNvSpPr/>
          <p:nvPr/>
        </p:nvSpPr>
        <p:spPr>
          <a:xfrm>
            <a:off x="11961313" y="6267326"/>
            <a:ext cx="1984829" cy="284289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Canada</a:t>
            </a:r>
          </a:p>
          <a:p>
            <a:pPr algn="ctr"/>
            <a:r>
              <a:rPr lang="en-US" sz="2400" dirty="0"/>
              <a:t>USA</a:t>
            </a:r>
          </a:p>
        </p:txBody>
      </p:sp>
      <p:sp>
        <p:nvSpPr>
          <p:cNvPr id="30" name="Rectangle: Rounded Corners 29">
            <a:extLst>
              <a:ext uri="{FF2B5EF4-FFF2-40B4-BE49-F238E27FC236}">
                <a16:creationId xmlns:a16="http://schemas.microsoft.com/office/drawing/2014/main" id="{145BFF7F-5E7E-4A58-8FBD-9AD2DA6CB6FF}"/>
              </a:ext>
            </a:extLst>
          </p:cNvPr>
          <p:cNvSpPr/>
          <p:nvPr/>
        </p:nvSpPr>
        <p:spPr>
          <a:xfrm>
            <a:off x="15176086" y="6250497"/>
            <a:ext cx="1984829" cy="284289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Brazil</a:t>
            </a:r>
          </a:p>
          <a:p>
            <a:pPr algn="ctr"/>
            <a:r>
              <a:rPr lang="en-US" sz="2400" dirty="0"/>
              <a:t>Chile</a:t>
            </a:r>
          </a:p>
          <a:p>
            <a:pPr algn="ctr"/>
            <a:r>
              <a:rPr lang="en-US" sz="2400" dirty="0"/>
              <a:t>Colombia</a:t>
            </a:r>
          </a:p>
          <a:p>
            <a:pPr algn="ctr"/>
            <a:r>
              <a:rPr lang="en-US" sz="2400" dirty="0"/>
              <a:t>Mexico</a:t>
            </a:r>
          </a:p>
        </p:txBody>
      </p:sp>
      <p:sp>
        <p:nvSpPr>
          <p:cNvPr id="38" name="Rectangle: Rounded Corners 37">
            <a:extLst>
              <a:ext uri="{FF2B5EF4-FFF2-40B4-BE49-F238E27FC236}">
                <a16:creationId xmlns:a16="http://schemas.microsoft.com/office/drawing/2014/main" id="{7ECF5979-9ECA-4D0D-B4C4-5EC95B002678}"/>
              </a:ext>
            </a:extLst>
          </p:cNvPr>
          <p:cNvSpPr/>
          <p:nvPr/>
        </p:nvSpPr>
        <p:spPr>
          <a:xfrm>
            <a:off x="1151616" y="2095500"/>
            <a:ext cx="16240967" cy="1560787"/>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endParaRPr lang="en-US" dirty="0"/>
          </a:p>
        </p:txBody>
      </p:sp>
      <p:cxnSp>
        <p:nvCxnSpPr>
          <p:cNvPr id="40" name="Straight Arrow Connector 39">
            <a:extLst>
              <a:ext uri="{FF2B5EF4-FFF2-40B4-BE49-F238E27FC236}">
                <a16:creationId xmlns:a16="http://schemas.microsoft.com/office/drawing/2014/main" id="{46D2A3C9-64E7-4248-8BDA-36F009F57077}"/>
              </a:ext>
            </a:extLst>
          </p:cNvPr>
          <p:cNvCxnSpPr>
            <a:cxnSpLocks/>
          </p:cNvCxnSpPr>
          <p:nvPr/>
        </p:nvCxnSpPr>
        <p:spPr>
          <a:xfrm flipH="1">
            <a:off x="3602364" y="1638300"/>
            <a:ext cx="4017637" cy="8184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81F6ACD9-A878-4696-929C-B3329C309F79}"/>
              </a:ext>
            </a:extLst>
          </p:cNvPr>
          <p:cNvCxnSpPr>
            <a:cxnSpLocks/>
          </p:cNvCxnSpPr>
          <p:nvPr/>
        </p:nvCxnSpPr>
        <p:spPr>
          <a:xfrm flipH="1">
            <a:off x="7772400" y="1790700"/>
            <a:ext cx="1" cy="4896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D85DA734-EF58-410C-89E0-74D64CE7916F}"/>
              </a:ext>
            </a:extLst>
          </p:cNvPr>
          <p:cNvCxnSpPr>
            <a:cxnSpLocks/>
          </p:cNvCxnSpPr>
          <p:nvPr/>
        </p:nvCxnSpPr>
        <p:spPr>
          <a:xfrm>
            <a:off x="8067708" y="1622082"/>
            <a:ext cx="2340908" cy="606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1B8E8EDD-26E9-4D8E-9751-74216B8FED74}"/>
              </a:ext>
            </a:extLst>
          </p:cNvPr>
          <p:cNvCxnSpPr>
            <a:cxnSpLocks/>
          </p:cNvCxnSpPr>
          <p:nvPr/>
        </p:nvCxnSpPr>
        <p:spPr>
          <a:xfrm>
            <a:off x="9992973" y="1594222"/>
            <a:ext cx="4585679" cy="6861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FAE46C63-C19B-4864-8354-3AFCDDE1EB11}"/>
              </a:ext>
            </a:extLst>
          </p:cNvPr>
          <p:cNvCxnSpPr>
            <a:cxnSpLocks/>
          </p:cNvCxnSpPr>
          <p:nvPr/>
        </p:nvCxnSpPr>
        <p:spPr>
          <a:xfrm flipH="1">
            <a:off x="1443631" y="3652168"/>
            <a:ext cx="1223369" cy="7590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4" name="Straight Arrow Connector 53">
            <a:extLst>
              <a:ext uri="{FF2B5EF4-FFF2-40B4-BE49-F238E27FC236}">
                <a16:creationId xmlns:a16="http://schemas.microsoft.com/office/drawing/2014/main" id="{FF926D21-2FEC-48DB-811F-BE791A333106}"/>
              </a:ext>
            </a:extLst>
          </p:cNvPr>
          <p:cNvCxnSpPr>
            <a:cxnSpLocks/>
          </p:cNvCxnSpPr>
          <p:nvPr/>
        </p:nvCxnSpPr>
        <p:spPr>
          <a:xfrm>
            <a:off x="3276600" y="3726630"/>
            <a:ext cx="0" cy="6845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a16="http://schemas.microsoft.com/office/drawing/2014/main" id="{CF8653B7-C13A-4A1F-9596-A3D5B8F5A1BD}"/>
              </a:ext>
            </a:extLst>
          </p:cNvPr>
          <p:cNvCxnSpPr>
            <a:cxnSpLocks/>
          </p:cNvCxnSpPr>
          <p:nvPr/>
        </p:nvCxnSpPr>
        <p:spPr>
          <a:xfrm>
            <a:off x="4060618" y="3629353"/>
            <a:ext cx="990600" cy="7590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3D69428D-8C9A-424F-BC59-BC65C4AD4E85}"/>
              </a:ext>
            </a:extLst>
          </p:cNvPr>
          <p:cNvCxnSpPr>
            <a:cxnSpLocks/>
          </p:cNvCxnSpPr>
          <p:nvPr/>
        </p:nvCxnSpPr>
        <p:spPr>
          <a:xfrm flipH="1">
            <a:off x="7496510" y="3642554"/>
            <a:ext cx="153619" cy="8096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DA0DD9BF-40BD-44A9-80AE-A66E9FD7BEF0}"/>
              </a:ext>
            </a:extLst>
          </p:cNvPr>
          <p:cNvCxnSpPr>
            <a:cxnSpLocks/>
          </p:cNvCxnSpPr>
          <p:nvPr/>
        </p:nvCxnSpPr>
        <p:spPr>
          <a:xfrm>
            <a:off x="8039047" y="3505490"/>
            <a:ext cx="1765817" cy="953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AA79E6D1-38DE-4B7A-BC4A-F4AB4F38A5C0}"/>
              </a:ext>
            </a:extLst>
          </p:cNvPr>
          <p:cNvCxnSpPr>
            <a:cxnSpLocks/>
          </p:cNvCxnSpPr>
          <p:nvPr/>
        </p:nvCxnSpPr>
        <p:spPr>
          <a:xfrm>
            <a:off x="12026293" y="3589781"/>
            <a:ext cx="453346" cy="9097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80C64D99-6DEA-461F-BDDB-D2390B956D75}"/>
              </a:ext>
            </a:extLst>
          </p:cNvPr>
          <p:cNvCxnSpPr>
            <a:cxnSpLocks/>
          </p:cNvCxnSpPr>
          <p:nvPr/>
        </p:nvCxnSpPr>
        <p:spPr>
          <a:xfrm>
            <a:off x="15462503" y="3542406"/>
            <a:ext cx="453346" cy="9097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8F09A90F-A7E9-4CF7-9CE1-99F9546ABC91}"/>
              </a:ext>
            </a:extLst>
          </p:cNvPr>
          <p:cNvCxnSpPr>
            <a:cxnSpLocks/>
          </p:cNvCxnSpPr>
          <p:nvPr/>
        </p:nvCxnSpPr>
        <p:spPr>
          <a:xfrm>
            <a:off x="1334790" y="5568042"/>
            <a:ext cx="0" cy="5712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1DAFC3E2-40F2-4B28-B551-8B46A7E5951A}"/>
              </a:ext>
            </a:extLst>
          </p:cNvPr>
          <p:cNvCxnSpPr>
            <a:cxnSpLocks/>
          </p:cNvCxnSpPr>
          <p:nvPr/>
        </p:nvCxnSpPr>
        <p:spPr>
          <a:xfrm>
            <a:off x="3456214" y="5579712"/>
            <a:ext cx="0" cy="5712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9BC0037-E294-4FE5-A0A7-7011C62DC3C7}"/>
              </a:ext>
            </a:extLst>
          </p:cNvPr>
          <p:cNvCxnSpPr>
            <a:cxnSpLocks/>
          </p:cNvCxnSpPr>
          <p:nvPr/>
        </p:nvCxnSpPr>
        <p:spPr>
          <a:xfrm>
            <a:off x="5706295" y="5679240"/>
            <a:ext cx="0" cy="5712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2" name="Straight Arrow Connector 71">
            <a:extLst>
              <a:ext uri="{FF2B5EF4-FFF2-40B4-BE49-F238E27FC236}">
                <a16:creationId xmlns:a16="http://schemas.microsoft.com/office/drawing/2014/main" id="{C30E9C77-5A73-4594-A72A-F5DA623820C5}"/>
              </a:ext>
            </a:extLst>
          </p:cNvPr>
          <p:cNvCxnSpPr>
            <a:cxnSpLocks/>
          </p:cNvCxnSpPr>
          <p:nvPr/>
        </p:nvCxnSpPr>
        <p:spPr>
          <a:xfrm>
            <a:off x="7833461" y="5679239"/>
            <a:ext cx="0" cy="5712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3" name="Straight Arrow Connector 72">
            <a:extLst>
              <a:ext uri="{FF2B5EF4-FFF2-40B4-BE49-F238E27FC236}">
                <a16:creationId xmlns:a16="http://schemas.microsoft.com/office/drawing/2014/main" id="{B2C9A163-4FC8-4811-903F-48DE727B2E3B}"/>
              </a:ext>
            </a:extLst>
          </p:cNvPr>
          <p:cNvCxnSpPr>
            <a:cxnSpLocks/>
          </p:cNvCxnSpPr>
          <p:nvPr/>
        </p:nvCxnSpPr>
        <p:spPr>
          <a:xfrm>
            <a:off x="10252740" y="5586465"/>
            <a:ext cx="0" cy="5712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4" name="Straight Arrow Connector 73">
            <a:extLst>
              <a:ext uri="{FF2B5EF4-FFF2-40B4-BE49-F238E27FC236}">
                <a16:creationId xmlns:a16="http://schemas.microsoft.com/office/drawing/2014/main" id="{9DF78DD7-3394-4851-B8FF-6246FCB7E700}"/>
              </a:ext>
            </a:extLst>
          </p:cNvPr>
          <p:cNvCxnSpPr>
            <a:cxnSpLocks/>
          </p:cNvCxnSpPr>
          <p:nvPr/>
        </p:nvCxnSpPr>
        <p:spPr>
          <a:xfrm>
            <a:off x="12792693" y="5670706"/>
            <a:ext cx="0" cy="5712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5" name="Straight Arrow Connector 74">
            <a:extLst>
              <a:ext uri="{FF2B5EF4-FFF2-40B4-BE49-F238E27FC236}">
                <a16:creationId xmlns:a16="http://schemas.microsoft.com/office/drawing/2014/main" id="{4D2AC9DA-79B8-408B-A59B-934C6BB1A06E}"/>
              </a:ext>
            </a:extLst>
          </p:cNvPr>
          <p:cNvCxnSpPr>
            <a:cxnSpLocks/>
          </p:cNvCxnSpPr>
          <p:nvPr/>
        </p:nvCxnSpPr>
        <p:spPr>
          <a:xfrm>
            <a:off x="16165726" y="5604887"/>
            <a:ext cx="0" cy="5712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0" name="Freeform 12">
            <a:extLst>
              <a:ext uri="{FF2B5EF4-FFF2-40B4-BE49-F238E27FC236}">
                <a16:creationId xmlns:a16="http://schemas.microsoft.com/office/drawing/2014/main" id="{F2D9A6D8-DE3C-4696-9F44-020F05524D2D}"/>
              </a:ext>
            </a:extLst>
          </p:cNvPr>
          <p:cNvSpPr/>
          <p:nvPr/>
        </p:nvSpPr>
        <p:spPr>
          <a:xfrm>
            <a:off x="-43543" y="0"/>
            <a:ext cx="1395895" cy="1365991"/>
          </a:xfrm>
          <a:custGeom>
            <a:avLst/>
            <a:gdLst/>
            <a:ahLst/>
            <a:cxnLst/>
            <a:rect l="l" t="t" r="r" b="b"/>
            <a:pathLst>
              <a:path w="1395895" h="1365991">
                <a:moveTo>
                  <a:pt x="0" y="0"/>
                </a:moveTo>
                <a:lnTo>
                  <a:pt x="1395895" y="0"/>
                </a:lnTo>
                <a:lnTo>
                  <a:pt x="1395895" y="1365992"/>
                </a:lnTo>
                <a:lnTo>
                  <a:pt x="0" y="1365992"/>
                </a:lnTo>
                <a:lnTo>
                  <a:pt x="0" y="0"/>
                </a:lnTo>
                <a:close/>
              </a:path>
            </a:pathLst>
          </a:custGeom>
          <a:blipFill>
            <a:blip r:embed="rId4"/>
            <a:stretch>
              <a:fillRect/>
            </a:stretch>
          </a:blipFill>
        </p:spPr>
      </p:sp>
    </p:spTree>
    <p:extLst>
      <p:ext uri="{BB962C8B-B14F-4D97-AF65-F5344CB8AC3E}">
        <p14:creationId xmlns:p14="http://schemas.microsoft.com/office/powerpoint/2010/main" val="277962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 calcmode="lin" valueType="num">
                                      <p:cBhvr additive="base">
                                        <p:cTn id="7"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2">
                                            <p:bg/>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bg/>
                                          </p:spTgt>
                                        </p:tgtEl>
                                        <p:attrNameLst>
                                          <p:attrName>style.visibility</p:attrName>
                                        </p:attrNameLst>
                                      </p:cBhvr>
                                      <p:to>
                                        <p:strVal val="visible"/>
                                      </p:to>
                                    </p:set>
                                    <p:anim calcmode="lin" valueType="num">
                                      <p:cBhvr additive="base">
                                        <p:cTn id="15" dur="500" fill="hold"/>
                                        <p:tgtEl>
                                          <p:spTgt spid="14">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bg/>
                                          </p:spTgt>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5">
                                            <p:bg/>
                                          </p:spTgt>
                                        </p:tgtEl>
                                        <p:attrNameLst>
                                          <p:attrName>style.visibility</p:attrName>
                                        </p:attrNameLst>
                                      </p:cBhvr>
                                      <p:to>
                                        <p:strVal val="visible"/>
                                      </p:to>
                                    </p:set>
                                    <p:anim calcmode="lin" valueType="num">
                                      <p:cBhvr additive="base">
                                        <p:cTn id="23" dur="500" fill="hold"/>
                                        <p:tgtEl>
                                          <p:spTgt spid="15">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15">
                                            <p:bg/>
                                          </p:spTgt>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additive="base">
                                        <p:cTn id="2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6">
                                            <p:bg/>
                                          </p:spTgt>
                                        </p:tgtEl>
                                        <p:attrNameLst>
                                          <p:attrName>style.visibility</p:attrName>
                                        </p:attrNameLst>
                                      </p:cBhvr>
                                      <p:to>
                                        <p:strVal val="visible"/>
                                      </p:to>
                                    </p:set>
                                    <p:anim calcmode="lin" valueType="num">
                                      <p:cBhvr additive="base">
                                        <p:cTn id="31"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bg/>
                                          </p:spTgt>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 calcmode="lin" valueType="num">
                                      <p:cBhvr additive="base">
                                        <p:cTn id="3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500" fill="hold"/>
                                        <p:tgtEl>
                                          <p:spTgt spid="48"/>
                                        </p:tgtEl>
                                        <p:attrNameLst>
                                          <p:attrName>ppt_x</p:attrName>
                                        </p:attrNameLst>
                                      </p:cBhvr>
                                      <p:tavLst>
                                        <p:tav tm="0">
                                          <p:val>
                                            <p:strVal val="#ppt_x"/>
                                          </p:val>
                                        </p:tav>
                                        <p:tav tm="100000">
                                          <p:val>
                                            <p:strVal val="#ppt_x"/>
                                          </p:val>
                                        </p:tav>
                                      </p:tavLst>
                                    </p:anim>
                                    <p:anim calcmode="lin" valueType="num">
                                      <p:cBhvr additive="base">
                                        <p:cTn id="42" dur="500" fill="hold"/>
                                        <p:tgtEl>
                                          <p:spTgt spid="48"/>
                                        </p:tgtEl>
                                        <p:attrNameLst>
                                          <p:attrName>ppt_y</p:attrName>
                                        </p:attrNameLst>
                                      </p:cBhvr>
                                      <p:tavLst>
                                        <p:tav tm="0">
                                          <p:val>
                                            <p:strVal val="0-#ppt_h/2"/>
                                          </p:val>
                                        </p:tav>
                                        <p:tav tm="100000">
                                          <p:val>
                                            <p:strVal val="#ppt_y"/>
                                          </p:val>
                                        </p:tav>
                                      </p:tavLst>
                                    </p:anim>
                                  </p:childTnLst>
                                </p:cTn>
                              </p:par>
                              <p:par>
                                <p:cTn id="43" presetID="2" presetClass="entr" presetSubtype="1"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 calcmode="lin" valueType="num">
                                      <p:cBhvr additive="base">
                                        <p:cTn id="45" dur="500" fill="hold"/>
                                        <p:tgtEl>
                                          <p:spTgt spid="54"/>
                                        </p:tgtEl>
                                        <p:attrNameLst>
                                          <p:attrName>ppt_x</p:attrName>
                                        </p:attrNameLst>
                                      </p:cBhvr>
                                      <p:tavLst>
                                        <p:tav tm="0">
                                          <p:val>
                                            <p:strVal val="#ppt_x"/>
                                          </p:val>
                                        </p:tav>
                                        <p:tav tm="100000">
                                          <p:val>
                                            <p:strVal val="#ppt_x"/>
                                          </p:val>
                                        </p:tav>
                                      </p:tavLst>
                                    </p:anim>
                                    <p:anim calcmode="lin" valueType="num">
                                      <p:cBhvr additive="base">
                                        <p:cTn id="46" dur="500" fill="hold"/>
                                        <p:tgtEl>
                                          <p:spTgt spid="54"/>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500" fill="hold"/>
                                        <p:tgtEl>
                                          <p:spTgt spid="57"/>
                                        </p:tgtEl>
                                        <p:attrNameLst>
                                          <p:attrName>ppt_x</p:attrName>
                                        </p:attrNameLst>
                                      </p:cBhvr>
                                      <p:tavLst>
                                        <p:tav tm="0">
                                          <p:val>
                                            <p:strVal val="#ppt_x"/>
                                          </p:val>
                                        </p:tav>
                                        <p:tav tm="100000">
                                          <p:val>
                                            <p:strVal val="#ppt_x"/>
                                          </p:val>
                                        </p:tav>
                                      </p:tavLst>
                                    </p:anim>
                                    <p:anim calcmode="lin" valueType="num">
                                      <p:cBhvr additive="base">
                                        <p:cTn id="50" dur="500" fill="hold"/>
                                        <p:tgtEl>
                                          <p:spTgt spid="5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0-#ppt_h/2"/>
                                          </p:val>
                                        </p:tav>
                                        <p:tav tm="100000">
                                          <p:val>
                                            <p:strVal val="#ppt_y"/>
                                          </p:val>
                                        </p:tav>
                                      </p:tavLst>
                                    </p:anim>
                                  </p:childTnLst>
                                </p:cTn>
                              </p:par>
                              <p:par>
                                <p:cTn id="55" presetID="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nodeType="clickEffect">
                                  <p:stCondLst>
                                    <p:cond delay="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500" fill="hold"/>
                                        <p:tgtEl>
                                          <p:spTgt spid="59"/>
                                        </p:tgtEl>
                                        <p:attrNameLst>
                                          <p:attrName>ppt_x</p:attrName>
                                        </p:attrNameLst>
                                      </p:cBhvr>
                                      <p:tavLst>
                                        <p:tav tm="0">
                                          <p:val>
                                            <p:strVal val="#ppt_x"/>
                                          </p:val>
                                        </p:tav>
                                        <p:tav tm="100000">
                                          <p:val>
                                            <p:strVal val="#ppt_x"/>
                                          </p:val>
                                        </p:tav>
                                      </p:tavLst>
                                    </p:anim>
                                    <p:anim calcmode="lin" valueType="num">
                                      <p:cBhvr additive="base">
                                        <p:cTn id="68" dur="500" fill="hold"/>
                                        <p:tgtEl>
                                          <p:spTgt spid="59"/>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ppt_x"/>
                                          </p:val>
                                        </p:tav>
                                        <p:tav tm="100000">
                                          <p:val>
                                            <p:strVal val="#ppt_x"/>
                                          </p:val>
                                        </p:tav>
                                      </p:tavLst>
                                    </p:anim>
                                    <p:anim calcmode="lin" valueType="num">
                                      <p:cBhvr additive="base">
                                        <p:cTn id="76" dur="500" fill="hold"/>
                                        <p:tgtEl>
                                          <p:spTgt spid="18"/>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nodeType="clickEffect">
                                  <p:stCondLst>
                                    <p:cond delay="0"/>
                                  </p:stCondLst>
                                  <p:childTnLst>
                                    <p:set>
                                      <p:cBhvr>
                                        <p:cTn id="84" dur="1" fill="hold">
                                          <p:stCondLst>
                                            <p:cond delay="0"/>
                                          </p:stCondLst>
                                        </p:cTn>
                                        <p:tgtEl>
                                          <p:spTgt spid="64"/>
                                        </p:tgtEl>
                                        <p:attrNameLst>
                                          <p:attrName>style.visibility</p:attrName>
                                        </p:attrNameLst>
                                      </p:cBhvr>
                                      <p:to>
                                        <p:strVal val="visible"/>
                                      </p:to>
                                    </p:set>
                                    <p:anim calcmode="lin" valueType="num">
                                      <p:cBhvr additive="base">
                                        <p:cTn id="85" dur="500" fill="hold"/>
                                        <p:tgtEl>
                                          <p:spTgt spid="64"/>
                                        </p:tgtEl>
                                        <p:attrNameLst>
                                          <p:attrName>ppt_x</p:attrName>
                                        </p:attrNameLst>
                                      </p:cBhvr>
                                      <p:tavLst>
                                        <p:tav tm="0">
                                          <p:val>
                                            <p:strVal val="#ppt_x"/>
                                          </p:val>
                                        </p:tav>
                                        <p:tav tm="100000">
                                          <p:val>
                                            <p:strVal val="#ppt_x"/>
                                          </p:val>
                                        </p:tav>
                                      </p:tavLst>
                                    </p:anim>
                                    <p:anim calcmode="lin" valueType="num">
                                      <p:cBhvr additive="base">
                                        <p:cTn id="86" dur="500" fill="hold"/>
                                        <p:tgtEl>
                                          <p:spTgt spid="64"/>
                                        </p:tgtEl>
                                        <p:attrNameLst>
                                          <p:attrName>ppt_y</p:attrName>
                                        </p:attrNameLst>
                                      </p:cBhvr>
                                      <p:tavLst>
                                        <p:tav tm="0">
                                          <p:val>
                                            <p:strVal val="0-#ppt_h/2"/>
                                          </p:val>
                                        </p:tav>
                                        <p:tav tm="100000">
                                          <p:val>
                                            <p:strVal val="#ppt_y"/>
                                          </p:val>
                                        </p:tav>
                                      </p:tavLst>
                                    </p:anim>
                                  </p:childTnLst>
                                </p:cTn>
                              </p:par>
                              <p:par>
                                <p:cTn id="87" presetID="2" presetClass="entr" presetSubtype="1"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ppt_x"/>
                                          </p:val>
                                        </p:tav>
                                        <p:tav tm="100000">
                                          <p:val>
                                            <p:strVal val="#ppt_x"/>
                                          </p:val>
                                        </p:tav>
                                      </p:tavLst>
                                    </p:anim>
                                    <p:anim calcmode="lin" valueType="num">
                                      <p:cBhvr additive="base">
                                        <p:cTn id="90"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1" fill="hold" nodeType="clickEffect">
                                  <p:stCondLst>
                                    <p:cond delay="0"/>
                                  </p:stCondLst>
                                  <p:childTnLst>
                                    <p:set>
                                      <p:cBhvr>
                                        <p:cTn id="94" dur="1"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
                                          </p:val>
                                        </p:tav>
                                        <p:tav tm="100000">
                                          <p:val>
                                            <p:strVal val="#ppt_x"/>
                                          </p:val>
                                        </p:tav>
                                      </p:tavLst>
                                    </p:anim>
                                    <p:anim calcmode="lin" valueType="num">
                                      <p:cBhvr additive="base">
                                        <p:cTn id="96" dur="500" fill="hold"/>
                                        <p:tgtEl>
                                          <p:spTgt spid="67"/>
                                        </p:tgtEl>
                                        <p:attrNameLst>
                                          <p:attrName>ppt_y</p:attrName>
                                        </p:attrNameLst>
                                      </p:cBhvr>
                                      <p:tavLst>
                                        <p:tav tm="0">
                                          <p:val>
                                            <p:strVal val="0-#ppt_h/2"/>
                                          </p:val>
                                        </p:tav>
                                        <p:tav tm="100000">
                                          <p:val>
                                            <p:strVal val="#ppt_y"/>
                                          </p:val>
                                        </p:tav>
                                      </p:tavLst>
                                    </p:anim>
                                  </p:childTnLst>
                                </p:cTn>
                              </p:par>
                              <p:par>
                                <p:cTn id="97" presetID="2" presetClass="entr" presetSubtype="1"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fill="hold"/>
                                        <p:tgtEl>
                                          <p:spTgt spid="20"/>
                                        </p:tgtEl>
                                        <p:attrNameLst>
                                          <p:attrName>ppt_x</p:attrName>
                                        </p:attrNameLst>
                                      </p:cBhvr>
                                      <p:tavLst>
                                        <p:tav tm="0">
                                          <p:val>
                                            <p:strVal val="#ppt_x"/>
                                          </p:val>
                                        </p:tav>
                                        <p:tav tm="100000">
                                          <p:val>
                                            <p:strVal val="#ppt_x"/>
                                          </p:val>
                                        </p:tav>
                                      </p:tavLst>
                                    </p:anim>
                                    <p:anim calcmode="lin" valueType="num">
                                      <p:cBhvr additive="base">
                                        <p:cTn id="100"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6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7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7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animBg="1"/>
      <p:bldP spid="14" grpId="0" build="allAtOnce" animBg="1"/>
      <p:bldP spid="15" grpId="0" build="allAtOnce" animBg="1"/>
      <p:bldP spid="16" grpId="0" build="allAtOnce"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7329</TotalTime>
  <Words>867</Words>
  <Application>Microsoft Office PowerPoint</Application>
  <PresentationFormat>Custom</PresentationFormat>
  <Paragraphs>212</Paragraphs>
  <Slides>18</Slides>
  <Notes>2</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Calibri</vt:lpstr>
      <vt:lpstr>Arial</vt:lpstr>
      <vt:lpstr>Segoe UI</vt:lpstr>
      <vt:lpstr>Courier New</vt:lpstr>
      <vt:lpstr>Now Bold</vt:lpstr>
      <vt:lpstr>DM Sans Italics</vt:lpstr>
      <vt:lpstr>Wingdings</vt:lpstr>
      <vt:lpstr>Literata Bold</vt:lpstr>
      <vt:lpstr>Segoe UI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 New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consectetur adipiscing elit. Integer nec sagittis mauris, vitae vehicula urna. Curabitur ultrices urna sit amet magna ultricies ornare. Curabitur ligula. Lorem ipsum dolor sit amet, consectetur adipiscing elit. Mauris porttitor</dc:title>
  <dc:creator>Admin</dc:creator>
  <cp:lastModifiedBy>Admin</cp:lastModifiedBy>
  <cp:revision>64</cp:revision>
  <dcterms:created xsi:type="dcterms:W3CDTF">2006-08-16T00:00:00Z</dcterms:created>
  <dcterms:modified xsi:type="dcterms:W3CDTF">2024-05-13T17:36:33Z</dcterms:modified>
  <dc:identifier>DAGEcyTRN5Q</dc:identifier>
</cp:coreProperties>
</file>